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4" r:id="rId7"/>
    <p:sldId id="260" r:id="rId8"/>
    <p:sldId id="262" r:id="rId9"/>
    <p:sldId id="263" r:id="rId10"/>
    <p:sldId id="265" r:id="rId11"/>
    <p:sldId id="266" r:id="rId12"/>
    <p:sldId id="267" r:id="rId13"/>
    <p:sldId id="280" r:id="rId14"/>
    <p:sldId id="281" r:id="rId15"/>
    <p:sldId id="279" r:id="rId16"/>
    <p:sldId id="285" r:id="rId17"/>
    <p:sldId id="286" r:id="rId18"/>
    <p:sldId id="284" r:id="rId19"/>
    <p:sldId id="288" r:id="rId20"/>
    <p:sldId id="268" r:id="rId21"/>
    <p:sldId id="269" r:id="rId22"/>
    <p:sldId id="270" r:id="rId23"/>
    <p:sldId id="282" r:id="rId24"/>
    <p:sldId id="271" r:id="rId25"/>
    <p:sldId id="283" r:id="rId26"/>
    <p:sldId id="289" r:id="rId27"/>
    <p:sldId id="290" r:id="rId28"/>
    <p:sldId id="291" r:id="rId29"/>
    <p:sldId id="324" r:id="rId30"/>
    <p:sldId id="292" r:id="rId31"/>
    <p:sldId id="294" r:id="rId32"/>
    <p:sldId id="293" r:id="rId33"/>
    <p:sldId id="274" r:id="rId34"/>
    <p:sldId id="275" r:id="rId35"/>
    <p:sldId id="276" r:id="rId36"/>
    <p:sldId id="277" r:id="rId37"/>
    <p:sldId id="298" r:id="rId38"/>
    <p:sldId id="299" r:id="rId39"/>
    <p:sldId id="300" r:id="rId40"/>
    <p:sldId id="303" r:id="rId41"/>
    <p:sldId id="301" r:id="rId42"/>
    <p:sldId id="302" r:id="rId43"/>
    <p:sldId id="297" r:id="rId44"/>
    <p:sldId id="296" r:id="rId45"/>
    <p:sldId id="325" r:id="rId46"/>
    <p:sldId id="306" r:id="rId47"/>
    <p:sldId id="295" r:id="rId48"/>
    <p:sldId id="305" r:id="rId49"/>
    <p:sldId id="307" r:id="rId50"/>
    <p:sldId id="304" r:id="rId51"/>
    <p:sldId id="308" r:id="rId52"/>
    <p:sldId id="309" r:id="rId53"/>
    <p:sldId id="310" r:id="rId54"/>
    <p:sldId id="311" r:id="rId55"/>
    <p:sldId id="316" r:id="rId56"/>
    <p:sldId id="312" r:id="rId57"/>
    <p:sldId id="313" r:id="rId58"/>
    <p:sldId id="314" r:id="rId59"/>
    <p:sldId id="315" r:id="rId60"/>
    <p:sldId id="317" r:id="rId61"/>
    <p:sldId id="318" r:id="rId62"/>
    <p:sldId id="322" r:id="rId63"/>
    <p:sldId id="321" r:id="rId64"/>
    <p:sldId id="320" r:id="rId65"/>
    <p:sldId id="319" r:id="rId66"/>
    <p:sldId id="323"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mtClean="0"/>
              <a:t>Medicinal plants containing glycosides</a:t>
            </a:r>
            <a:endParaRPr lang="ru-RU"/>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412776"/>
            <a:ext cx="5904656" cy="2677656"/>
          </a:xfrm>
          <a:prstGeom prst="rect">
            <a:avLst/>
          </a:prstGeom>
        </p:spPr>
        <p:txBody>
          <a:bodyPr wrap="square">
            <a:spAutoFit/>
          </a:bodyPr>
          <a:lstStyle/>
          <a:p>
            <a:r>
              <a:rPr lang="en-US" sz="2400" dirty="0" smtClean="0"/>
              <a:t>Drugs that reduce potassium levels in the blood (</a:t>
            </a:r>
            <a:r>
              <a:rPr lang="en-US" sz="2400" dirty="0" err="1" smtClean="0"/>
              <a:t>eg</a:t>
            </a:r>
            <a:r>
              <a:rPr lang="en-US" sz="2400" dirty="0" smtClean="0"/>
              <a:t>. diuretics, laxatives, corticosteroids, some antibiotics) increase the potency and potential toxicity of cardiac glycosides. Contraindications with concurrent drug use include: </a:t>
            </a:r>
            <a:r>
              <a:rPr lang="en-US" sz="2400" dirty="0" err="1" smtClean="0"/>
              <a:t>phenobarbitol</a:t>
            </a:r>
            <a:r>
              <a:rPr lang="en-US" sz="2400" dirty="0" smtClean="0"/>
              <a:t>, quinine, </a:t>
            </a:r>
            <a:r>
              <a:rPr lang="en-US" sz="2400" dirty="0" err="1" smtClean="0"/>
              <a:t>sulfasalazine</a:t>
            </a:r>
            <a:r>
              <a:rPr lang="en-US" sz="2400" dirty="0" smtClean="0"/>
              <a:t>, </a:t>
            </a:r>
            <a:r>
              <a:rPr lang="en-US" sz="2400" dirty="0" err="1" smtClean="0"/>
              <a:t>verapamil</a:t>
            </a:r>
            <a:r>
              <a:rPr lang="en-US" sz="2400" dirty="0" smtClean="0"/>
              <a:t>, </a:t>
            </a:r>
            <a:r>
              <a:rPr lang="en-US" sz="2400" dirty="0" err="1" smtClean="0"/>
              <a:t>amiodarone</a:t>
            </a:r>
            <a:r>
              <a:rPr lang="en-US" sz="2400" dirty="0" smtClean="0"/>
              <a:t>.</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692697"/>
            <a:ext cx="6552728" cy="6001643"/>
          </a:xfrm>
          <a:prstGeom prst="rect">
            <a:avLst/>
          </a:prstGeom>
        </p:spPr>
        <p:txBody>
          <a:bodyPr wrap="square">
            <a:spAutoFit/>
          </a:bodyPr>
          <a:lstStyle/>
          <a:p>
            <a:r>
              <a:rPr lang="en-US" sz="2400" dirty="0" smtClean="0"/>
              <a:t>Herbal examples:</a:t>
            </a:r>
          </a:p>
          <a:p>
            <a:r>
              <a:rPr lang="en-US" sz="2400" dirty="0" smtClean="0"/>
              <a:t>    </a:t>
            </a:r>
            <a:r>
              <a:rPr lang="en-US" sz="2400" i="1" dirty="0" smtClean="0"/>
              <a:t>Digitalis </a:t>
            </a:r>
            <a:r>
              <a:rPr lang="en-US" sz="2400" i="1" dirty="0" err="1" smtClean="0"/>
              <a:t>purpurea</a:t>
            </a:r>
            <a:r>
              <a:rPr lang="en-US" sz="2400" i="1" dirty="0" smtClean="0"/>
              <a:t> </a:t>
            </a:r>
            <a:r>
              <a:rPr lang="en-US" sz="2400" dirty="0" smtClean="0"/>
              <a:t>(Foxglove)</a:t>
            </a:r>
          </a:p>
          <a:p>
            <a:r>
              <a:rPr lang="en-US" sz="2400" dirty="0" smtClean="0"/>
              <a:t>    </a:t>
            </a:r>
            <a:r>
              <a:rPr lang="en-US" sz="2400" i="1" dirty="0" err="1" smtClean="0"/>
              <a:t>Convallaria</a:t>
            </a:r>
            <a:r>
              <a:rPr lang="en-US" sz="2400" i="1" dirty="0" smtClean="0"/>
              <a:t> </a:t>
            </a:r>
            <a:r>
              <a:rPr lang="en-US" sz="2400" i="1" dirty="0" err="1" smtClean="0"/>
              <a:t>majalis</a:t>
            </a:r>
            <a:r>
              <a:rPr lang="en-US" sz="2400" i="1" dirty="0" smtClean="0"/>
              <a:t> </a:t>
            </a:r>
            <a:r>
              <a:rPr lang="en-US" sz="2400" dirty="0" smtClean="0"/>
              <a:t>(Lily of the Valley)</a:t>
            </a:r>
          </a:p>
          <a:p>
            <a:r>
              <a:rPr lang="en-US" sz="2400" dirty="0" smtClean="0"/>
              <a:t>    </a:t>
            </a:r>
            <a:r>
              <a:rPr lang="en-US" sz="2400" i="1" dirty="0" err="1" smtClean="0"/>
              <a:t>Asclepias</a:t>
            </a:r>
            <a:r>
              <a:rPr lang="en-US" sz="2400" i="1" dirty="0" smtClean="0"/>
              <a:t> </a:t>
            </a:r>
            <a:r>
              <a:rPr lang="en-US" sz="2400" i="1" dirty="0" err="1" smtClean="0"/>
              <a:t>tuberosa</a:t>
            </a:r>
            <a:endParaRPr lang="en-US" sz="2400" i="1" dirty="0" smtClean="0"/>
          </a:p>
          <a:p>
            <a:r>
              <a:rPr lang="en-US" sz="2400" dirty="0" smtClean="0"/>
              <a:t>    </a:t>
            </a:r>
            <a:r>
              <a:rPr lang="en-US" sz="2400" i="1" dirty="0" err="1" smtClean="0"/>
              <a:t>Urginea</a:t>
            </a:r>
            <a:r>
              <a:rPr lang="en-US" sz="2400" i="1" dirty="0" smtClean="0"/>
              <a:t> maritime </a:t>
            </a:r>
            <a:r>
              <a:rPr lang="en-US" sz="2400" dirty="0" smtClean="0"/>
              <a:t>(</a:t>
            </a:r>
            <a:r>
              <a:rPr lang="en-US" sz="2400" dirty="0" err="1" smtClean="0"/>
              <a:t>Squill</a:t>
            </a:r>
            <a:r>
              <a:rPr lang="en-US" sz="2400" dirty="0" smtClean="0"/>
              <a:t>)</a:t>
            </a:r>
          </a:p>
          <a:p>
            <a:endParaRPr lang="en-US" sz="2400" dirty="0" smtClean="0"/>
          </a:p>
          <a:p>
            <a:r>
              <a:rPr lang="en-US" sz="2400" dirty="0" smtClean="0"/>
              <a:t>Note: In a strictly technical sense, the pharmacological term </a:t>
            </a:r>
            <a:r>
              <a:rPr lang="en-US" sz="2400" dirty="0" err="1" smtClean="0"/>
              <a:t>cardiotonic</a:t>
            </a:r>
            <a:r>
              <a:rPr lang="en-US" sz="2400" dirty="0" smtClean="0"/>
              <a:t> is synonymous with “positive </a:t>
            </a:r>
            <a:r>
              <a:rPr lang="en-US" sz="2400" dirty="0" err="1" smtClean="0"/>
              <a:t>inotropic</a:t>
            </a:r>
            <a:r>
              <a:rPr lang="en-US" sz="2400" dirty="0" smtClean="0"/>
              <a:t>”, and is used not only to describe agents that increase heart contractility, but also to indicate an increase in heart beat frequency and general cardiac performance. Specifically </a:t>
            </a:r>
            <a:r>
              <a:rPr lang="en-US" sz="2400" dirty="0" err="1" smtClean="0"/>
              <a:t>cardioactive</a:t>
            </a:r>
            <a:r>
              <a:rPr lang="en-US" sz="2400" dirty="0" smtClean="0"/>
              <a:t> plants are those that owe their effects on the heart to cardiac glycosides, thus possessing the strengths and drawbacks of these constituents.</a:t>
            </a: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1196752"/>
            <a:ext cx="5328592" cy="1477328"/>
          </a:xfrm>
          <a:prstGeom prst="rect">
            <a:avLst/>
          </a:prstGeom>
        </p:spPr>
        <p:txBody>
          <a:bodyPr wrap="square">
            <a:spAutoFit/>
          </a:bodyPr>
          <a:lstStyle/>
          <a:p>
            <a:r>
              <a:rPr lang="en-US" sz="2400" dirty="0" smtClean="0"/>
              <a:t>Common name:  Foxglove</a:t>
            </a:r>
          </a:p>
          <a:p>
            <a:r>
              <a:rPr lang="en-US" sz="2400" dirty="0" smtClean="0"/>
              <a:t>Family: </a:t>
            </a:r>
            <a:r>
              <a:rPr lang="en-US" sz="2400" dirty="0" err="1" smtClean="0"/>
              <a:t>Scrophulariaceae</a:t>
            </a:r>
            <a:endParaRPr lang="en-US" sz="2400" dirty="0" smtClean="0"/>
          </a:p>
          <a:p>
            <a:r>
              <a:rPr lang="en-US" sz="2400" dirty="0" smtClean="0"/>
              <a:t>Part Used:  Leaves</a:t>
            </a:r>
          </a:p>
          <a:p>
            <a:endParaRPr lang="en-US" dirty="0" smtClean="0"/>
          </a:p>
        </p:txBody>
      </p:sp>
      <p:sp>
        <p:nvSpPr>
          <p:cNvPr id="3" name="Прямоугольник 2"/>
          <p:cNvSpPr/>
          <p:nvPr/>
        </p:nvSpPr>
        <p:spPr>
          <a:xfrm>
            <a:off x="2555776" y="404664"/>
            <a:ext cx="5502853" cy="646331"/>
          </a:xfrm>
          <a:prstGeom prst="rect">
            <a:avLst/>
          </a:prstGeom>
        </p:spPr>
        <p:txBody>
          <a:bodyPr wrap="none">
            <a:spAutoFit/>
          </a:bodyPr>
          <a:lstStyle/>
          <a:p>
            <a:pPr lvl="0"/>
            <a:r>
              <a:rPr lang="en-US" sz="3600" b="1" i="1" dirty="0" smtClean="0">
                <a:solidFill>
                  <a:prstClr val="black"/>
                </a:solidFill>
              </a:rPr>
              <a:t>Digitalis </a:t>
            </a:r>
            <a:r>
              <a:rPr lang="en-US" sz="3600" b="1" i="1" dirty="0" err="1" smtClean="0">
                <a:solidFill>
                  <a:prstClr val="black"/>
                </a:solidFill>
              </a:rPr>
              <a:t>purpurea</a:t>
            </a:r>
            <a:r>
              <a:rPr lang="en-US" sz="3600" b="1" i="1" dirty="0" smtClean="0">
                <a:solidFill>
                  <a:prstClr val="black"/>
                </a:solidFill>
              </a:rPr>
              <a:t>                  </a:t>
            </a:r>
          </a:p>
        </p:txBody>
      </p:sp>
      <p:pic>
        <p:nvPicPr>
          <p:cNvPr id="34818" name="Picture 2" descr="https://www.gardenia.net/storage/app/public/uploads/images/detail/Vo1m25SQYY8XUG5eML9mKlp8nbjXOF3qjRHQG1Ev.jpeg"/>
          <p:cNvPicPr>
            <a:picLocks noChangeAspect="1" noChangeArrowheads="1"/>
          </p:cNvPicPr>
          <p:nvPr/>
        </p:nvPicPr>
        <p:blipFill>
          <a:blip r:embed="rId2" cstate="print"/>
          <a:srcRect/>
          <a:stretch>
            <a:fillRect/>
          </a:stretch>
        </p:blipFill>
        <p:spPr bwMode="auto">
          <a:xfrm>
            <a:off x="1619672" y="2636912"/>
            <a:ext cx="6047999" cy="403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124744"/>
            <a:ext cx="6984776" cy="3693319"/>
          </a:xfrm>
          <a:prstGeom prst="rect">
            <a:avLst/>
          </a:prstGeom>
        </p:spPr>
        <p:txBody>
          <a:bodyPr wrap="square">
            <a:spAutoFit/>
          </a:bodyPr>
          <a:lstStyle/>
          <a:p>
            <a:endParaRPr lang="en-US" dirty="0" smtClean="0"/>
          </a:p>
          <a:p>
            <a:r>
              <a:rPr lang="en-US" sz="2400" b="1" dirty="0" smtClean="0"/>
              <a:t>Constituents</a:t>
            </a:r>
            <a:r>
              <a:rPr lang="en-US" sz="2400" dirty="0" smtClean="0"/>
              <a:t>:  </a:t>
            </a:r>
          </a:p>
          <a:p>
            <a:r>
              <a:rPr lang="en-US" sz="2400" dirty="0" err="1" smtClean="0"/>
              <a:t>Digitoxin</a:t>
            </a:r>
            <a:r>
              <a:rPr lang="en-US" sz="2400" dirty="0" smtClean="0"/>
              <a:t>, </a:t>
            </a:r>
            <a:r>
              <a:rPr lang="en-US" sz="2400" dirty="0" err="1" smtClean="0"/>
              <a:t>digoxin</a:t>
            </a:r>
            <a:r>
              <a:rPr lang="en-US" sz="2400" dirty="0" smtClean="0"/>
              <a:t>, and </a:t>
            </a:r>
            <a:r>
              <a:rPr lang="en-US" sz="2400" dirty="0" err="1" smtClean="0"/>
              <a:t>gitoxin</a:t>
            </a:r>
            <a:r>
              <a:rPr lang="en-US" sz="2400" dirty="0" smtClean="0"/>
              <a:t> are the most important.  </a:t>
            </a:r>
            <a:r>
              <a:rPr lang="en-US" sz="2400" dirty="0" err="1" smtClean="0"/>
              <a:t>Digoxin</a:t>
            </a:r>
            <a:r>
              <a:rPr lang="en-US" sz="2400" dirty="0" smtClean="0"/>
              <a:t> is refined commercially as the drug </a:t>
            </a:r>
            <a:r>
              <a:rPr lang="en-US" sz="2400" dirty="0" err="1" smtClean="0"/>
              <a:t>Digoxin</a:t>
            </a:r>
            <a:r>
              <a:rPr lang="en-US" sz="2400" dirty="0" smtClean="0"/>
              <a:t> (</a:t>
            </a:r>
            <a:r>
              <a:rPr lang="en-US" sz="2400" dirty="0" err="1" smtClean="0"/>
              <a:t>Lanoxin</a:t>
            </a:r>
            <a:r>
              <a:rPr lang="en-US" sz="2400" dirty="0" smtClean="0"/>
              <a:t>).</a:t>
            </a:r>
          </a:p>
          <a:p>
            <a:endParaRPr lang="en-US" sz="2400" dirty="0" smtClean="0"/>
          </a:p>
          <a:p>
            <a:r>
              <a:rPr lang="en-US" sz="2400" b="1" dirty="0" smtClean="0"/>
              <a:t>Medicinal actions</a:t>
            </a:r>
            <a:r>
              <a:rPr lang="en-US" sz="2400" dirty="0" smtClean="0"/>
              <a:t>:  Cardio-stimulant</a:t>
            </a:r>
          </a:p>
          <a:p>
            <a:endParaRPr lang="en-US" sz="2400" dirty="0" smtClean="0"/>
          </a:p>
          <a:p>
            <a:r>
              <a:rPr lang="en-US" sz="2400" b="1" dirty="0" smtClean="0"/>
              <a:t>Medicinal use:  </a:t>
            </a:r>
            <a:r>
              <a:rPr lang="en-US" sz="2400" dirty="0" smtClean="0"/>
              <a:t>Congestive heart failure.</a:t>
            </a:r>
          </a:p>
          <a:p>
            <a:endParaRPr lang="en-US" sz="2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268760"/>
            <a:ext cx="6984776" cy="3600986"/>
          </a:xfrm>
          <a:prstGeom prst="rect">
            <a:avLst/>
          </a:prstGeom>
        </p:spPr>
        <p:txBody>
          <a:bodyPr wrap="square">
            <a:spAutoFit/>
          </a:bodyPr>
          <a:lstStyle/>
          <a:p>
            <a:endParaRPr lang="en-US" dirty="0" smtClean="0"/>
          </a:p>
          <a:p>
            <a:r>
              <a:rPr lang="en-US" sz="2400" b="1" dirty="0" smtClean="0"/>
              <a:t>Pharmacy:  </a:t>
            </a:r>
          </a:p>
          <a:p>
            <a:r>
              <a:rPr lang="en-US" sz="2400" dirty="0" smtClean="0"/>
              <a:t>Dosage ranges of allopathic </a:t>
            </a:r>
            <a:r>
              <a:rPr lang="en-US" sz="2400" dirty="0" err="1" smtClean="0"/>
              <a:t>digoxin</a:t>
            </a:r>
            <a:r>
              <a:rPr lang="en-US" sz="2400" dirty="0" smtClean="0"/>
              <a:t> are variable according to the degree of heart failure and the age of the patient.  The typical dosage range is 12 – 35 mcg/kg body weight.  The maintenance daily dosage for most patients is between 0.25-0.5 mg once daily.  The whole Digitalis plant or plant extracts are no longer used.</a:t>
            </a:r>
          </a:p>
          <a:p>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052736"/>
            <a:ext cx="6984776" cy="4431983"/>
          </a:xfrm>
          <a:prstGeom prst="rect">
            <a:avLst/>
          </a:prstGeom>
        </p:spPr>
        <p:txBody>
          <a:bodyPr wrap="square">
            <a:spAutoFit/>
          </a:bodyPr>
          <a:lstStyle/>
          <a:p>
            <a:endParaRPr lang="en-US" dirty="0" smtClean="0"/>
          </a:p>
          <a:p>
            <a:r>
              <a:rPr lang="en-US" sz="2400" b="1" dirty="0" smtClean="0"/>
              <a:t>Toxicity:  </a:t>
            </a:r>
          </a:p>
          <a:p>
            <a:r>
              <a:rPr lang="en-US" sz="2400" dirty="0" smtClean="0"/>
              <a:t>Toxicity symptoms develop several hours after ingestion.  At first the pulse slows dramatically and upon standing will become erratic and rapid.  There is nausea, anxiety, salivation, constriction in the head, dizziness, disordered vision, mental disturbance, vomiting. Persons may remain in this state for several days and may or may not survive.  A known antidote to digitalis poisoning is Aconite.  Certain other substances predispose to Digitalis toxicity, namely:  potassium depleting drugs, </a:t>
            </a:r>
            <a:r>
              <a:rPr lang="en-US" sz="2400" dirty="0" err="1" smtClean="0"/>
              <a:t>quinidine</a:t>
            </a:r>
            <a:r>
              <a:rPr lang="en-US" sz="2400" dirty="0" smtClean="0"/>
              <a:t>, and corticosteroids.</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700808"/>
            <a:ext cx="3312368" cy="1846659"/>
          </a:xfrm>
          <a:prstGeom prst="rect">
            <a:avLst/>
          </a:prstGeom>
        </p:spPr>
        <p:txBody>
          <a:bodyPr wrap="square">
            <a:spAutoFit/>
          </a:bodyPr>
          <a:lstStyle/>
          <a:p>
            <a:r>
              <a:rPr lang="en-US" sz="2400" dirty="0" smtClean="0"/>
              <a:t>Common name: Grecian Foxglove</a:t>
            </a:r>
          </a:p>
          <a:p>
            <a:r>
              <a:rPr lang="en-US" sz="2400" dirty="0" smtClean="0"/>
              <a:t>Family: </a:t>
            </a:r>
            <a:r>
              <a:rPr lang="en-US" sz="2400" dirty="0" err="1" smtClean="0"/>
              <a:t>Scrophulariaceae</a:t>
            </a:r>
            <a:endParaRPr lang="en-US" sz="2400" dirty="0" smtClean="0"/>
          </a:p>
          <a:p>
            <a:r>
              <a:rPr lang="en-US" sz="2400" dirty="0" smtClean="0"/>
              <a:t>Part Used:  Leaves</a:t>
            </a:r>
          </a:p>
          <a:p>
            <a:endParaRPr lang="en-US" dirty="0" smtClean="0"/>
          </a:p>
        </p:txBody>
      </p:sp>
      <p:sp>
        <p:nvSpPr>
          <p:cNvPr id="3" name="Прямоугольник 2"/>
          <p:cNvSpPr/>
          <p:nvPr/>
        </p:nvSpPr>
        <p:spPr>
          <a:xfrm>
            <a:off x="2915816" y="404664"/>
            <a:ext cx="3102581" cy="1200329"/>
          </a:xfrm>
          <a:prstGeom prst="rect">
            <a:avLst/>
          </a:prstGeom>
        </p:spPr>
        <p:txBody>
          <a:bodyPr wrap="none">
            <a:spAutoFit/>
          </a:bodyPr>
          <a:lstStyle/>
          <a:p>
            <a:r>
              <a:rPr lang="en-US" sz="3600" b="1" i="1" dirty="0" smtClean="0">
                <a:solidFill>
                  <a:prstClr val="black"/>
                </a:solidFill>
              </a:rPr>
              <a:t>Digitalis </a:t>
            </a:r>
            <a:r>
              <a:rPr lang="en-US" sz="3600" b="1" i="1" dirty="0" err="1" smtClean="0"/>
              <a:t>lanata</a:t>
            </a:r>
            <a:endParaRPr lang="en-US" sz="3600" b="1" i="1" dirty="0" smtClean="0"/>
          </a:p>
          <a:p>
            <a:pPr lvl="0"/>
            <a:r>
              <a:rPr lang="en-US" sz="3600" b="1" i="1" dirty="0" smtClean="0">
                <a:solidFill>
                  <a:prstClr val="black"/>
                </a:solidFill>
              </a:rPr>
              <a:t>                </a:t>
            </a:r>
          </a:p>
        </p:txBody>
      </p:sp>
      <p:pic>
        <p:nvPicPr>
          <p:cNvPr id="30722" name="Picture 2" descr="https://xeraplants.com/wp-content/uploads/2017/12/Digitalis-lanata-768x1024.jpg"/>
          <p:cNvPicPr>
            <a:picLocks noChangeAspect="1" noChangeArrowheads="1"/>
          </p:cNvPicPr>
          <p:nvPr/>
        </p:nvPicPr>
        <p:blipFill>
          <a:blip r:embed="rId2" cstate="print"/>
          <a:srcRect/>
          <a:stretch>
            <a:fillRect/>
          </a:stretch>
        </p:blipFill>
        <p:spPr bwMode="auto">
          <a:xfrm>
            <a:off x="4499992" y="1124744"/>
            <a:ext cx="4180489" cy="5580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268760"/>
            <a:ext cx="6336704" cy="3046988"/>
          </a:xfrm>
          <a:prstGeom prst="rect">
            <a:avLst/>
          </a:prstGeom>
        </p:spPr>
        <p:txBody>
          <a:bodyPr wrap="square">
            <a:spAutoFit/>
          </a:bodyPr>
          <a:lstStyle/>
          <a:p>
            <a:r>
              <a:rPr lang="en-US" sz="2400" b="1" dirty="0" smtClean="0"/>
              <a:t>Constituents:</a:t>
            </a:r>
          </a:p>
          <a:p>
            <a:r>
              <a:rPr lang="en-US" sz="2400" i="1" dirty="0" smtClean="0"/>
              <a:t>Digitalis </a:t>
            </a:r>
            <a:r>
              <a:rPr lang="en-US" sz="2400" i="1" dirty="0" err="1" smtClean="0"/>
              <a:t>lanata</a:t>
            </a:r>
            <a:r>
              <a:rPr lang="en-US" sz="2400" i="1" dirty="0" smtClean="0"/>
              <a:t> </a:t>
            </a:r>
            <a:r>
              <a:rPr lang="en-US" sz="2400" dirty="0" smtClean="0"/>
              <a:t>contains volatile  oil,  fatty  matter,  starch, gum, sugars and cardiac glycosides like </a:t>
            </a:r>
            <a:r>
              <a:rPr lang="en-US" sz="2400" dirty="0" err="1" smtClean="0"/>
              <a:t>lanatoside</a:t>
            </a:r>
            <a:r>
              <a:rPr lang="en-US" sz="2400" dirty="0" smtClean="0"/>
              <a:t> A, B, C and E. </a:t>
            </a:r>
            <a:r>
              <a:rPr lang="en-US" sz="2400" dirty="0" err="1" smtClean="0"/>
              <a:t>Lanatosides</a:t>
            </a:r>
            <a:r>
              <a:rPr lang="en-US" sz="2400" dirty="0" smtClean="0"/>
              <a:t> A and B are acetyl derivatives of </a:t>
            </a:r>
            <a:r>
              <a:rPr lang="en-US" sz="2400" dirty="0" err="1" smtClean="0"/>
              <a:t>purpurea</a:t>
            </a:r>
            <a:r>
              <a:rPr lang="en-US" sz="2400" dirty="0" smtClean="0"/>
              <a:t> glycosides A and B respectively. Hydrolysis of </a:t>
            </a:r>
            <a:r>
              <a:rPr lang="en-US" sz="2400" dirty="0" err="1" smtClean="0"/>
              <a:t>Lanatoside</a:t>
            </a:r>
            <a:r>
              <a:rPr lang="en-US" sz="2400" dirty="0" smtClean="0"/>
              <a:t> C yields </a:t>
            </a:r>
            <a:r>
              <a:rPr lang="en-US" sz="2400" dirty="0" err="1" smtClean="0"/>
              <a:t>digoxin</a:t>
            </a:r>
            <a:r>
              <a:rPr lang="en-US" sz="2400" dirty="0" smtClean="0"/>
              <a:t>, a crystalline active glycoside.</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1268760"/>
            <a:ext cx="5976664" cy="4524315"/>
          </a:xfrm>
          <a:prstGeom prst="rect">
            <a:avLst/>
          </a:prstGeom>
        </p:spPr>
        <p:txBody>
          <a:bodyPr wrap="square">
            <a:spAutoFit/>
          </a:bodyPr>
          <a:lstStyle/>
          <a:p>
            <a:r>
              <a:rPr lang="en-US" sz="2400" b="1" dirty="0" smtClean="0"/>
              <a:t>Uses:</a:t>
            </a:r>
          </a:p>
          <a:p>
            <a:r>
              <a:rPr lang="en-US" sz="2400" dirty="0" smtClean="0"/>
              <a:t>It has gained much importance in recent years because of the less cumulative effect and three to four times greater activity than </a:t>
            </a:r>
            <a:r>
              <a:rPr lang="en-US" sz="2400" i="1" dirty="0" smtClean="0"/>
              <a:t>D. </a:t>
            </a:r>
            <a:r>
              <a:rPr lang="en-US" sz="2400" i="1" dirty="0" err="1" smtClean="0"/>
              <a:t>purpurea</a:t>
            </a:r>
            <a:r>
              <a:rPr lang="en-US" sz="2400" dirty="0" smtClean="0"/>
              <a:t>. They have the same actions as that of the </a:t>
            </a:r>
            <a:r>
              <a:rPr lang="en-US" sz="2400" i="1" dirty="0" smtClean="0"/>
              <a:t>D. </a:t>
            </a:r>
            <a:r>
              <a:rPr lang="en-US" sz="2400" i="1" dirty="0" err="1" smtClean="0"/>
              <a:t>purpurea</a:t>
            </a:r>
            <a:r>
              <a:rPr lang="en-US" sz="2400" dirty="0" smtClean="0"/>
              <a:t>. It is the commercial source of </a:t>
            </a:r>
            <a:r>
              <a:rPr lang="en-US" sz="2400" dirty="0" err="1" smtClean="0"/>
              <a:t>digoxin</a:t>
            </a:r>
            <a:r>
              <a:rPr lang="en-US" sz="2400" dirty="0" smtClean="0"/>
              <a:t>. Employed in the treatment of auricular fibrillation and congestive heart failure. Their use should always be supervised by a qualified practitioner since in excess they cause nausea, vomiting, slow pulse, visual disturbance, anorexia and fainting.</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692696"/>
            <a:ext cx="6696744" cy="4893647"/>
          </a:xfrm>
          <a:prstGeom prst="rect">
            <a:avLst/>
          </a:prstGeom>
        </p:spPr>
        <p:txBody>
          <a:bodyPr wrap="square">
            <a:spAutoFit/>
          </a:bodyPr>
          <a:lstStyle/>
          <a:p>
            <a:r>
              <a:rPr lang="en-US" sz="2400" b="1" dirty="0" smtClean="0"/>
              <a:t>Toxicity: </a:t>
            </a:r>
          </a:p>
          <a:p>
            <a:r>
              <a:rPr lang="en-US" sz="2400" dirty="0" smtClean="0"/>
              <a:t>Digitalis toxicity  was  one  of the most common adverse drug reactions leading to hospitalization.   Anorexia,   nausea,   and   vomiting may  be  initial  indicators  of  toxicity. Patients    may    also    experience    blurred    vision, yellowish  vision  (</a:t>
            </a:r>
            <a:r>
              <a:rPr lang="en-US" sz="2400" dirty="0" err="1" smtClean="0"/>
              <a:t>xanthopsia</a:t>
            </a:r>
            <a:r>
              <a:rPr lang="en-US" sz="2400" dirty="0" smtClean="0"/>
              <a:t>),  and  various  cardiac arrhythmias.   </a:t>
            </a:r>
            <a:r>
              <a:rPr lang="en-US" sz="2400" dirty="0" err="1" smtClean="0"/>
              <a:t>Diarrhoea</a:t>
            </a:r>
            <a:r>
              <a:rPr lang="en-US" sz="2400" dirty="0" smtClean="0"/>
              <a:t>   may   be   noted,   as   may abdominal  discomfort,  or  pain,    headache,  malaise and sleepiness were common symptoms,  neuralgic pain  may  be  the  earliest  most  severe,  or  the  sole symptom.   </a:t>
            </a:r>
          </a:p>
          <a:p>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412776"/>
            <a:ext cx="6336704" cy="4431983"/>
          </a:xfrm>
          <a:prstGeom prst="rect">
            <a:avLst/>
          </a:prstGeom>
        </p:spPr>
        <p:txBody>
          <a:bodyPr wrap="square">
            <a:spAutoFit/>
          </a:bodyPr>
          <a:lstStyle/>
          <a:p>
            <a:r>
              <a:rPr lang="en-US" sz="2400" dirty="0" smtClean="0"/>
              <a:t>Glycosides, or sugar ethers, are a complex grouping of </a:t>
            </a:r>
            <a:r>
              <a:rPr lang="en-US" sz="2400" dirty="0" err="1" smtClean="0"/>
              <a:t>aldehydes</a:t>
            </a:r>
            <a:r>
              <a:rPr lang="en-US" sz="2400" dirty="0" smtClean="0"/>
              <a:t> and alcohols which can be broken down to yield one or more sugars (</a:t>
            </a:r>
            <a:r>
              <a:rPr lang="en-US" sz="2400" dirty="0" err="1" smtClean="0"/>
              <a:t>glycones</a:t>
            </a:r>
            <a:r>
              <a:rPr lang="en-US" sz="2400" dirty="0" smtClean="0"/>
              <a:t>), plus a non-sugar component (</a:t>
            </a:r>
            <a:r>
              <a:rPr lang="en-US" sz="2400" dirty="0" err="1" smtClean="0"/>
              <a:t>aglycones</a:t>
            </a:r>
            <a:r>
              <a:rPr lang="en-US" sz="2400" dirty="0" smtClean="0"/>
              <a:t>).</a:t>
            </a:r>
          </a:p>
          <a:p>
            <a:endParaRPr lang="en-US" sz="2400" dirty="0" smtClean="0"/>
          </a:p>
          <a:p>
            <a:r>
              <a:rPr lang="en-US" sz="2400" dirty="0" smtClean="0"/>
              <a:t>It is important to note that </a:t>
            </a:r>
            <a:r>
              <a:rPr lang="en-US" sz="2400" b="1" dirty="0" smtClean="0"/>
              <a:t>glycosides are not a major classification of </a:t>
            </a:r>
            <a:r>
              <a:rPr lang="en-US" sz="2400" b="1" dirty="0" err="1" smtClean="0"/>
              <a:t>phytochemicals</a:t>
            </a:r>
            <a:r>
              <a:rPr lang="en-US" sz="2400" dirty="0" smtClean="0"/>
              <a:t>, however it is often when a </a:t>
            </a:r>
            <a:r>
              <a:rPr lang="en-US" sz="2400" dirty="0" err="1" smtClean="0"/>
              <a:t>phytochemical</a:t>
            </a:r>
            <a:r>
              <a:rPr lang="en-US" sz="2400" dirty="0" smtClean="0"/>
              <a:t> is in its </a:t>
            </a:r>
            <a:r>
              <a:rPr lang="en-US" sz="2400" dirty="0" err="1" smtClean="0"/>
              <a:t>glycosidic</a:t>
            </a:r>
            <a:r>
              <a:rPr lang="en-US" sz="2400" dirty="0" smtClean="0"/>
              <a:t> form that a constituent may have a specific therapeutic action.</a:t>
            </a:r>
          </a:p>
          <a:p>
            <a:endParaRPr lang="en-US" dirty="0" smtClean="0"/>
          </a:p>
        </p:txBody>
      </p:sp>
      <p:sp>
        <p:nvSpPr>
          <p:cNvPr id="3" name="Прямоугольник 2"/>
          <p:cNvSpPr/>
          <p:nvPr/>
        </p:nvSpPr>
        <p:spPr>
          <a:xfrm>
            <a:off x="3419872" y="620688"/>
            <a:ext cx="2185727" cy="646331"/>
          </a:xfrm>
          <a:prstGeom prst="rect">
            <a:avLst/>
          </a:prstGeom>
        </p:spPr>
        <p:txBody>
          <a:bodyPr wrap="none">
            <a:spAutoFit/>
          </a:bodyPr>
          <a:lstStyle/>
          <a:p>
            <a:pPr lvl="0"/>
            <a:r>
              <a:rPr lang="en-US" sz="3600" b="1" i="1" dirty="0" smtClean="0">
                <a:solidFill>
                  <a:prstClr val="black"/>
                </a:solidFill>
              </a:rPr>
              <a:t>Glycosides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908720"/>
            <a:ext cx="6840760" cy="1569660"/>
          </a:xfrm>
          <a:prstGeom prst="rect">
            <a:avLst/>
          </a:prstGeom>
        </p:spPr>
        <p:txBody>
          <a:bodyPr wrap="square">
            <a:spAutoFit/>
          </a:bodyPr>
          <a:lstStyle/>
          <a:p>
            <a:r>
              <a:rPr lang="en-US" sz="2400" dirty="0" smtClean="0"/>
              <a:t>Common name: </a:t>
            </a:r>
          </a:p>
          <a:p>
            <a:r>
              <a:rPr lang="en-US" sz="2400" dirty="0" smtClean="0"/>
              <a:t>Lily of the Valley</a:t>
            </a:r>
          </a:p>
          <a:p>
            <a:r>
              <a:rPr lang="en-US" sz="2400" dirty="0" smtClean="0"/>
              <a:t>Family:  </a:t>
            </a:r>
            <a:r>
              <a:rPr lang="en-US" sz="2400" dirty="0" err="1" smtClean="0"/>
              <a:t>Liliaceae</a:t>
            </a:r>
            <a:endParaRPr lang="en-US" sz="2400" dirty="0" smtClean="0"/>
          </a:p>
          <a:p>
            <a:r>
              <a:rPr lang="en-US" sz="2400" dirty="0" smtClean="0"/>
              <a:t>Part Used: Leaf, flower (whole plant when flowering)</a:t>
            </a:r>
            <a:endParaRPr lang="en-US" sz="2400" dirty="0"/>
          </a:p>
        </p:txBody>
      </p:sp>
      <p:sp>
        <p:nvSpPr>
          <p:cNvPr id="3" name="Прямоугольник 2"/>
          <p:cNvSpPr/>
          <p:nvPr/>
        </p:nvSpPr>
        <p:spPr>
          <a:xfrm>
            <a:off x="2629100" y="269360"/>
            <a:ext cx="3948197" cy="646331"/>
          </a:xfrm>
          <a:prstGeom prst="rect">
            <a:avLst/>
          </a:prstGeom>
        </p:spPr>
        <p:txBody>
          <a:bodyPr wrap="none">
            <a:spAutoFit/>
          </a:bodyPr>
          <a:lstStyle/>
          <a:p>
            <a:r>
              <a:rPr lang="en-US" sz="3600" b="1" i="1" dirty="0" err="1" smtClean="0">
                <a:solidFill>
                  <a:prstClr val="black"/>
                </a:solidFill>
              </a:rPr>
              <a:t>Convallaria</a:t>
            </a:r>
            <a:r>
              <a:rPr lang="en-US" sz="3600" b="1" i="1" dirty="0" smtClean="0">
                <a:solidFill>
                  <a:prstClr val="black"/>
                </a:solidFill>
              </a:rPr>
              <a:t> </a:t>
            </a:r>
            <a:r>
              <a:rPr lang="en-US" sz="3600" b="1" i="1" dirty="0" err="1" smtClean="0">
                <a:solidFill>
                  <a:prstClr val="black"/>
                </a:solidFill>
              </a:rPr>
              <a:t>majalis</a:t>
            </a:r>
            <a:r>
              <a:rPr lang="en-US" sz="3600" b="1" i="1" dirty="0" smtClean="0">
                <a:solidFill>
                  <a:prstClr val="black"/>
                </a:solidFill>
              </a:rPr>
              <a:t> </a:t>
            </a:r>
            <a:endParaRPr lang="ru-RU" sz="3600" b="1" i="1" dirty="0"/>
          </a:p>
        </p:txBody>
      </p:sp>
      <p:pic>
        <p:nvPicPr>
          <p:cNvPr id="26626" name="Picture 2" descr="https://www.gardenia.net/storage/app/public/uploads/images/detail/N4sN7awyguVsawb1BT0GoNKwTdoatYB5vCwnP0GP.jpeg"/>
          <p:cNvPicPr>
            <a:picLocks noChangeAspect="1" noChangeArrowheads="1"/>
          </p:cNvPicPr>
          <p:nvPr/>
        </p:nvPicPr>
        <p:blipFill>
          <a:blip r:embed="rId2" cstate="print"/>
          <a:srcRect/>
          <a:stretch>
            <a:fillRect/>
          </a:stretch>
        </p:blipFill>
        <p:spPr bwMode="auto">
          <a:xfrm>
            <a:off x="1403648" y="2718000"/>
            <a:ext cx="6209999" cy="4140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980728"/>
            <a:ext cx="5976664" cy="3785652"/>
          </a:xfrm>
          <a:prstGeom prst="rect">
            <a:avLst/>
          </a:prstGeom>
        </p:spPr>
        <p:txBody>
          <a:bodyPr wrap="square">
            <a:spAutoFit/>
          </a:bodyPr>
          <a:lstStyle/>
          <a:p>
            <a:r>
              <a:rPr lang="en-US" sz="2400" b="1" dirty="0" smtClean="0"/>
              <a:t>Constituents: </a:t>
            </a:r>
          </a:p>
          <a:p>
            <a:r>
              <a:rPr lang="en-US" sz="2400" dirty="0" err="1" smtClean="0"/>
              <a:t>Cardioactive</a:t>
            </a:r>
            <a:r>
              <a:rPr lang="en-US" sz="2400" dirty="0" smtClean="0"/>
              <a:t> glycosides, over 30 different types </a:t>
            </a:r>
            <a:r>
              <a:rPr lang="en-US" sz="2400" dirty="0" smtClean="0"/>
              <a:t>(</a:t>
            </a:r>
            <a:r>
              <a:rPr lang="en-US" sz="2400" dirty="0" err="1" smtClean="0"/>
              <a:t>convallatoxin</a:t>
            </a:r>
            <a:r>
              <a:rPr lang="en-US" sz="2400" dirty="0" smtClean="0"/>
              <a:t>, </a:t>
            </a:r>
            <a:r>
              <a:rPr lang="en-US" sz="2400" dirty="0" err="1" smtClean="0"/>
              <a:t>convallatoxol</a:t>
            </a:r>
            <a:r>
              <a:rPr lang="en-US" sz="2400" dirty="0" smtClean="0"/>
              <a:t>, </a:t>
            </a:r>
            <a:r>
              <a:rPr lang="en-US" sz="2400" dirty="0" err="1" smtClean="0"/>
              <a:t>convallamarin</a:t>
            </a:r>
            <a:r>
              <a:rPr lang="en-US" sz="2400" dirty="0" smtClean="0"/>
              <a:t>, </a:t>
            </a:r>
            <a:r>
              <a:rPr lang="en-US" sz="2400" dirty="0" err="1" smtClean="0"/>
              <a:t>convallarin</a:t>
            </a:r>
            <a:r>
              <a:rPr lang="en-US" sz="2400" dirty="0" smtClean="0"/>
              <a:t>, and </a:t>
            </a:r>
            <a:r>
              <a:rPr lang="en-US" sz="2400" dirty="0" err="1" smtClean="0"/>
              <a:t>convallaric</a:t>
            </a:r>
            <a:r>
              <a:rPr lang="en-US" sz="2400" dirty="0" smtClean="0"/>
              <a:t> acid), </a:t>
            </a:r>
            <a:r>
              <a:rPr lang="en-US" sz="2400" dirty="0" err="1" smtClean="0"/>
              <a:t>saponins</a:t>
            </a:r>
            <a:r>
              <a:rPr lang="en-US" sz="2400" dirty="0" smtClean="0"/>
              <a:t>, </a:t>
            </a:r>
            <a:r>
              <a:rPr lang="en-US" sz="2400" dirty="0" err="1" smtClean="0"/>
              <a:t>flavonoids</a:t>
            </a:r>
            <a:r>
              <a:rPr lang="en-US" sz="2400" dirty="0" smtClean="0"/>
              <a:t>, </a:t>
            </a:r>
            <a:r>
              <a:rPr lang="en-US" sz="2400" dirty="0" err="1" smtClean="0"/>
              <a:t>asparagin</a:t>
            </a:r>
            <a:r>
              <a:rPr lang="en-US" sz="2400" dirty="0" smtClean="0"/>
              <a:t>.</a:t>
            </a:r>
          </a:p>
          <a:p>
            <a:endParaRPr lang="en-US" sz="2400" dirty="0" smtClean="0"/>
          </a:p>
          <a:p>
            <a:r>
              <a:rPr lang="en-US" sz="2400" b="1" dirty="0" smtClean="0"/>
              <a:t>Medicinal actions:  </a:t>
            </a:r>
          </a:p>
          <a:p>
            <a:r>
              <a:rPr lang="en-US" sz="2400" dirty="0" err="1" smtClean="0"/>
              <a:t>Cardioactive</a:t>
            </a:r>
            <a:r>
              <a:rPr lang="en-US" sz="2400" dirty="0" smtClean="0"/>
              <a:t>-tonic &amp; stimulant, bitter, mild gastric tonic, anti-arrhythmic, hypertensive, diuretic, antispasmodic</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052736"/>
            <a:ext cx="6552728" cy="3785652"/>
          </a:xfrm>
          <a:prstGeom prst="rect">
            <a:avLst/>
          </a:prstGeom>
        </p:spPr>
        <p:txBody>
          <a:bodyPr wrap="square">
            <a:spAutoFit/>
          </a:bodyPr>
          <a:lstStyle/>
          <a:p>
            <a:r>
              <a:rPr lang="en-US" sz="2400" b="1" dirty="0" smtClean="0"/>
              <a:t>Medicinal use: </a:t>
            </a:r>
          </a:p>
          <a:p>
            <a:r>
              <a:rPr lang="en-US" sz="2400" dirty="0" smtClean="0"/>
              <a:t>Has similar but milder cardiac effects to Digitalis but without the toxic buildup. Exerts a positive </a:t>
            </a:r>
            <a:r>
              <a:rPr lang="en-US" sz="2400" dirty="0" err="1" smtClean="0"/>
              <a:t>inotropic</a:t>
            </a:r>
            <a:r>
              <a:rPr lang="en-US" sz="2400" dirty="0" smtClean="0"/>
              <a:t> and negative </a:t>
            </a:r>
            <a:r>
              <a:rPr lang="en-US" sz="2400" dirty="0" err="1" smtClean="0"/>
              <a:t>chronotropic</a:t>
            </a:r>
            <a:r>
              <a:rPr lang="en-US" sz="2400" dirty="0" smtClean="0"/>
              <a:t> action on the heart and is specific for congestive heart failure with edema. It is most indicated in </a:t>
            </a:r>
            <a:r>
              <a:rPr lang="en-US" sz="2400" dirty="0" err="1" smtClean="0"/>
              <a:t>bradycardic</a:t>
            </a:r>
            <a:r>
              <a:rPr lang="en-US" sz="2400" dirty="0" smtClean="0"/>
              <a:t> and/or arrhythmic forms of heart failure, although </a:t>
            </a:r>
            <a:r>
              <a:rPr lang="en-US" sz="2400" dirty="0" err="1" smtClean="0"/>
              <a:t>tachycardic</a:t>
            </a:r>
            <a:r>
              <a:rPr lang="en-US" sz="2400" dirty="0" smtClean="0"/>
              <a:t> hearts also respond to this herb.  Mitral </a:t>
            </a:r>
            <a:r>
              <a:rPr lang="en-US" sz="2400" dirty="0" err="1" smtClean="0"/>
              <a:t>stenosis</a:t>
            </a:r>
            <a:r>
              <a:rPr lang="en-US" sz="2400" dirty="0" smtClean="0"/>
              <a:t>, mitral regurgitation and </a:t>
            </a:r>
            <a:r>
              <a:rPr lang="en-US" sz="2400" dirty="0" err="1" smtClean="0"/>
              <a:t>cor</a:t>
            </a:r>
            <a:r>
              <a:rPr lang="en-US" sz="2400" dirty="0" smtClean="0"/>
              <a:t> </a:t>
            </a:r>
            <a:r>
              <a:rPr lang="en-US" sz="2400" dirty="0" err="1" smtClean="0"/>
              <a:t>pumonale</a:t>
            </a:r>
            <a:r>
              <a:rPr lang="en-US" sz="2400" dirty="0" smtClean="0"/>
              <a:t> are especially good indications for the use of this plant.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908720"/>
            <a:ext cx="6552728" cy="3693319"/>
          </a:xfrm>
          <a:prstGeom prst="rect">
            <a:avLst/>
          </a:prstGeom>
        </p:spPr>
        <p:txBody>
          <a:bodyPr wrap="square">
            <a:spAutoFit/>
          </a:bodyPr>
          <a:lstStyle/>
          <a:p>
            <a:endParaRPr lang="en-US" dirty="0" smtClean="0"/>
          </a:p>
          <a:p>
            <a:r>
              <a:rPr lang="en-US" sz="2400" b="1" dirty="0" smtClean="0"/>
              <a:t>Pharmacology: </a:t>
            </a:r>
          </a:p>
          <a:p>
            <a:r>
              <a:rPr lang="en-US" sz="2400" dirty="0" smtClean="0"/>
              <a:t>    </a:t>
            </a:r>
            <a:r>
              <a:rPr lang="en-US" sz="2400" dirty="0" err="1" smtClean="0"/>
              <a:t>Cardioactive</a:t>
            </a:r>
            <a:r>
              <a:rPr lang="en-US" sz="2400" dirty="0" smtClean="0"/>
              <a:t> glycosides, </a:t>
            </a:r>
            <a:r>
              <a:rPr lang="en-US" sz="2400" dirty="0" err="1" smtClean="0"/>
              <a:t>convallamarin</a:t>
            </a:r>
            <a:r>
              <a:rPr lang="en-US" sz="2400" dirty="0" smtClean="0"/>
              <a:t> &amp; </a:t>
            </a:r>
            <a:r>
              <a:rPr lang="en-US" sz="2400" dirty="0" err="1" smtClean="0"/>
              <a:t>convallarin</a:t>
            </a:r>
            <a:r>
              <a:rPr lang="en-US" sz="2400" dirty="0" smtClean="0"/>
              <a:t> have stronger cardiac effects than Digitalis but a shorter half-life, and </a:t>
            </a:r>
            <a:r>
              <a:rPr lang="en-US" sz="2400" dirty="0" err="1" smtClean="0"/>
              <a:t>aglycones</a:t>
            </a:r>
            <a:r>
              <a:rPr lang="en-US" sz="2400" dirty="0" smtClean="0"/>
              <a:t> have a slower absorption rate.</a:t>
            </a:r>
          </a:p>
          <a:p>
            <a:r>
              <a:rPr lang="en-US" sz="2400" dirty="0" smtClean="0"/>
              <a:t>    </a:t>
            </a:r>
            <a:r>
              <a:rPr lang="en-US" sz="2400" dirty="0" err="1" smtClean="0"/>
              <a:t>Flavonoids</a:t>
            </a:r>
            <a:r>
              <a:rPr lang="en-US" sz="2400" dirty="0" smtClean="0"/>
              <a:t> stimulate </a:t>
            </a:r>
            <a:r>
              <a:rPr lang="en-US" sz="2400" dirty="0" err="1" smtClean="0"/>
              <a:t>vasodilation</a:t>
            </a:r>
            <a:r>
              <a:rPr lang="en-US" sz="2400" dirty="0" smtClean="0"/>
              <a:t> of coronary vessels but have a hypertensive effect systemically.</a:t>
            </a:r>
          </a:p>
          <a:p>
            <a:r>
              <a:rPr lang="en-US" sz="2400" dirty="0" smtClean="0"/>
              <a:t>    </a:t>
            </a:r>
            <a:r>
              <a:rPr lang="en-US" sz="2400" dirty="0" err="1" smtClean="0"/>
              <a:t>Asparagin</a:t>
            </a:r>
            <a:r>
              <a:rPr lang="en-US" sz="2400" dirty="0" smtClean="0"/>
              <a:t> is diuretic and helps drain fluids from edematous tissue.</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196752"/>
            <a:ext cx="6480720" cy="4062651"/>
          </a:xfrm>
          <a:prstGeom prst="rect">
            <a:avLst/>
          </a:prstGeom>
        </p:spPr>
        <p:txBody>
          <a:bodyPr wrap="square">
            <a:spAutoFit/>
          </a:bodyPr>
          <a:lstStyle/>
          <a:p>
            <a:r>
              <a:rPr lang="en-US" sz="2400" b="1" dirty="0" smtClean="0"/>
              <a:t>Pharmacy</a:t>
            </a:r>
            <a:r>
              <a:rPr lang="en-US" sz="2400" dirty="0" smtClean="0"/>
              <a:t>: Tincture (1:5, 40%), 0.5-1.0 ml TID (8-15 drops). Infusion: 1 tsp/cup. Dried leaves: 60-200mg TID. Short term use best (4-6 weeks).</a:t>
            </a:r>
          </a:p>
          <a:p>
            <a:endParaRPr lang="en-US" sz="2400" dirty="0" smtClean="0"/>
          </a:p>
          <a:p>
            <a:r>
              <a:rPr lang="en-US" sz="2400" b="1" dirty="0" smtClean="0"/>
              <a:t>Toxicity: </a:t>
            </a:r>
            <a:r>
              <a:rPr lang="en-US" sz="2400" dirty="0" smtClean="0"/>
              <a:t>Signs of toxicity: nausea, vomiting, violent purging, cardiac arrhythmias, increased blood pressure, restlessness, trembling, mental confusion, extreme weakness, depression, collapse of circulation, and death. Monitor BP and edema. Berries are poisonous.</a:t>
            </a:r>
          </a:p>
          <a:p>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412776"/>
            <a:ext cx="6048672" cy="3693319"/>
          </a:xfrm>
          <a:prstGeom prst="rect">
            <a:avLst/>
          </a:prstGeom>
        </p:spPr>
        <p:txBody>
          <a:bodyPr wrap="square">
            <a:spAutoFit/>
          </a:bodyPr>
          <a:lstStyle/>
          <a:p>
            <a:endParaRPr lang="en-US" dirty="0" smtClean="0"/>
          </a:p>
          <a:p>
            <a:r>
              <a:rPr lang="en-US" sz="2400" b="1" dirty="0" smtClean="0"/>
              <a:t>Contraindications: </a:t>
            </a:r>
            <a:r>
              <a:rPr lang="en-US" sz="2400" dirty="0" smtClean="0"/>
              <a:t>Should not be used in conjunction with </a:t>
            </a:r>
            <a:r>
              <a:rPr lang="en-US" sz="2400" dirty="0" err="1" smtClean="0"/>
              <a:t>anthraquinone</a:t>
            </a:r>
            <a:r>
              <a:rPr lang="en-US" sz="2400" dirty="0" smtClean="0"/>
              <a:t> glycoside containing plants.</a:t>
            </a:r>
          </a:p>
          <a:p>
            <a:endParaRPr lang="en-US" sz="2400" dirty="0" smtClean="0"/>
          </a:p>
          <a:p>
            <a:r>
              <a:rPr lang="en-US" sz="2400" b="1" dirty="0" smtClean="0"/>
              <a:t>Interactions: </a:t>
            </a:r>
            <a:r>
              <a:rPr lang="en-US" sz="2400" dirty="0" err="1" smtClean="0"/>
              <a:t>Anthraquinones</a:t>
            </a:r>
            <a:r>
              <a:rPr lang="en-US" sz="2400" dirty="0" smtClean="0"/>
              <a:t>, through their laxative effect, can deplete potassium levels, which will potentiate the </a:t>
            </a:r>
            <a:r>
              <a:rPr lang="en-US" sz="2400" dirty="0" err="1" smtClean="0"/>
              <a:t>cardioactive</a:t>
            </a:r>
            <a:r>
              <a:rPr lang="en-US" sz="2400" dirty="0" smtClean="0"/>
              <a:t> effect of </a:t>
            </a:r>
            <a:r>
              <a:rPr lang="en-US" sz="2400" dirty="0" err="1" smtClean="0"/>
              <a:t>cardioactive</a:t>
            </a:r>
            <a:r>
              <a:rPr lang="en-US" sz="2400" dirty="0" smtClean="0"/>
              <a:t> glycosides. This </a:t>
            </a:r>
            <a:r>
              <a:rPr lang="en-US" sz="2400" dirty="0" err="1" smtClean="0"/>
              <a:t>potentiation</a:t>
            </a:r>
            <a:r>
              <a:rPr lang="en-US" sz="2400" dirty="0" smtClean="0"/>
              <a:t> may result in cardiac arrhythmias.</a:t>
            </a:r>
            <a:endParaRPr lang="ru-RU"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980728"/>
            <a:ext cx="5328592" cy="1569660"/>
          </a:xfrm>
          <a:prstGeom prst="rect">
            <a:avLst/>
          </a:prstGeom>
        </p:spPr>
        <p:txBody>
          <a:bodyPr wrap="square">
            <a:spAutoFit/>
          </a:bodyPr>
          <a:lstStyle/>
          <a:p>
            <a:r>
              <a:rPr lang="en-US" sz="2400" dirty="0" smtClean="0"/>
              <a:t>Common name: </a:t>
            </a:r>
          </a:p>
          <a:p>
            <a:r>
              <a:rPr lang="en-US" sz="2400" dirty="0" smtClean="0"/>
              <a:t>Common oleander </a:t>
            </a:r>
          </a:p>
          <a:p>
            <a:r>
              <a:rPr lang="en-US" sz="2400" dirty="0" smtClean="0"/>
              <a:t>Family: </a:t>
            </a:r>
            <a:r>
              <a:rPr lang="en-US" sz="2400" dirty="0" err="1" smtClean="0">
                <a:solidFill>
                  <a:prstClr val="black"/>
                </a:solidFill>
              </a:rPr>
              <a:t>Apocynaceae</a:t>
            </a:r>
            <a:r>
              <a:rPr lang="en-US" sz="2400" dirty="0" smtClean="0">
                <a:solidFill>
                  <a:prstClr val="black"/>
                </a:solidFill>
              </a:rPr>
              <a:t> </a:t>
            </a:r>
            <a:endParaRPr lang="en-US" sz="2400" dirty="0" smtClean="0"/>
          </a:p>
          <a:p>
            <a:r>
              <a:rPr lang="en-US" sz="2400" dirty="0" smtClean="0"/>
              <a:t>Part Used: seeds and leaves</a:t>
            </a:r>
            <a:endParaRPr lang="en-US" sz="2400" dirty="0"/>
          </a:p>
        </p:txBody>
      </p:sp>
      <p:sp>
        <p:nvSpPr>
          <p:cNvPr id="3" name="Прямоугольник 2"/>
          <p:cNvSpPr/>
          <p:nvPr/>
        </p:nvSpPr>
        <p:spPr>
          <a:xfrm>
            <a:off x="2629100" y="269360"/>
            <a:ext cx="4103140" cy="646331"/>
          </a:xfrm>
          <a:prstGeom prst="rect">
            <a:avLst/>
          </a:prstGeom>
        </p:spPr>
        <p:txBody>
          <a:bodyPr wrap="square">
            <a:spAutoFit/>
          </a:bodyPr>
          <a:lstStyle/>
          <a:p>
            <a:r>
              <a:rPr lang="en-US" sz="3600" b="1" i="1" dirty="0" err="1" smtClean="0">
                <a:solidFill>
                  <a:prstClr val="black"/>
                </a:solidFill>
              </a:rPr>
              <a:t>Nerium</a:t>
            </a:r>
            <a:r>
              <a:rPr lang="en-US" sz="3600" b="1" i="1" dirty="0" smtClean="0">
                <a:solidFill>
                  <a:prstClr val="black"/>
                </a:solidFill>
              </a:rPr>
              <a:t>  oleander</a:t>
            </a:r>
            <a:endParaRPr lang="ru-RU" sz="3600" b="1" i="1" dirty="0"/>
          </a:p>
        </p:txBody>
      </p:sp>
      <p:pic>
        <p:nvPicPr>
          <p:cNvPr id="20482" name="Picture 2" descr="https://upload.wikimedia.org/wikipedia/commons/c/cc/Nerium_oleander_flowers_leaves.jpg"/>
          <p:cNvPicPr>
            <a:picLocks noChangeAspect="1" noChangeArrowheads="1"/>
          </p:cNvPicPr>
          <p:nvPr/>
        </p:nvPicPr>
        <p:blipFill>
          <a:blip r:embed="rId2" cstate="print"/>
          <a:srcRect/>
          <a:stretch>
            <a:fillRect/>
          </a:stretch>
        </p:blipFill>
        <p:spPr bwMode="auto">
          <a:xfrm>
            <a:off x="1907704" y="2564904"/>
            <a:ext cx="5575964" cy="406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196752"/>
            <a:ext cx="6480720" cy="3785652"/>
          </a:xfrm>
          <a:prstGeom prst="rect">
            <a:avLst/>
          </a:prstGeom>
        </p:spPr>
        <p:txBody>
          <a:bodyPr wrap="square">
            <a:spAutoFit/>
          </a:bodyPr>
          <a:lstStyle/>
          <a:p>
            <a:r>
              <a:rPr lang="en-US" sz="2400" b="1" dirty="0" smtClean="0"/>
              <a:t>Constituents: </a:t>
            </a:r>
          </a:p>
          <a:p>
            <a:r>
              <a:rPr lang="en-US" sz="2400" dirty="0" smtClean="0"/>
              <a:t>The plant contains a number of related cardiac glycosides similar in activity  to  digitalis.  The  main  glycosides  are </a:t>
            </a:r>
            <a:r>
              <a:rPr lang="en-US" sz="2400" dirty="0" err="1" smtClean="0"/>
              <a:t>oleandrin</a:t>
            </a:r>
            <a:r>
              <a:rPr lang="en-US" sz="2400" dirty="0" smtClean="0"/>
              <a:t>,  </a:t>
            </a:r>
            <a:r>
              <a:rPr lang="en-US" sz="2400" dirty="0" err="1" smtClean="0"/>
              <a:t>neriine</a:t>
            </a:r>
            <a:r>
              <a:rPr lang="en-US" sz="2400" dirty="0" smtClean="0"/>
              <a:t>, </a:t>
            </a:r>
            <a:r>
              <a:rPr lang="en-US" sz="2400" dirty="0" err="1" smtClean="0"/>
              <a:t>Cardenolides</a:t>
            </a:r>
            <a:r>
              <a:rPr lang="en-US" sz="2400" dirty="0" smtClean="0"/>
              <a:t>, </a:t>
            </a:r>
            <a:r>
              <a:rPr lang="en-US" sz="2400" dirty="0" err="1" smtClean="0"/>
              <a:t>gentiobiosyl</a:t>
            </a:r>
            <a:r>
              <a:rPr lang="en-US" sz="2400" dirty="0" smtClean="0"/>
              <a:t>, </a:t>
            </a:r>
            <a:r>
              <a:rPr lang="en-US" sz="2400" dirty="0" err="1" smtClean="0"/>
              <a:t>oleandrin</a:t>
            </a:r>
            <a:r>
              <a:rPr lang="en-US" sz="2400" dirty="0" smtClean="0"/>
              <a:t> and </a:t>
            </a:r>
            <a:r>
              <a:rPr lang="en-US" sz="2400" dirty="0" err="1" smtClean="0"/>
              <a:t>odoroside</a:t>
            </a:r>
            <a:r>
              <a:rPr lang="en-US" sz="2400" dirty="0" smtClean="0"/>
              <a:t> are also present.   In   addition,   a   variety   of   other   pharmacologically   active compounds,  including  </a:t>
            </a:r>
            <a:r>
              <a:rPr lang="en-US" sz="2400" dirty="0" err="1" smtClean="0"/>
              <a:t>folinerin</a:t>
            </a:r>
            <a:r>
              <a:rPr lang="en-US" sz="2400" dirty="0" smtClean="0"/>
              <a:t>,  </a:t>
            </a:r>
            <a:r>
              <a:rPr lang="en-US" sz="2400" dirty="0" err="1" smtClean="0"/>
              <a:t>rosagenin</a:t>
            </a:r>
            <a:r>
              <a:rPr lang="en-US" sz="2400" dirty="0" smtClean="0"/>
              <a:t>,  </a:t>
            </a:r>
            <a:r>
              <a:rPr lang="en-US" sz="2400" dirty="0" err="1" smtClean="0"/>
              <a:t>rutin</a:t>
            </a:r>
            <a:r>
              <a:rPr lang="en-US" sz="2400" dirty="0" smtClean="0"/>
              <a:t>  and  </a:t>
            </a:r>
            <a:r>
              <a:rPr lang="en-US" sz="2400" dirty="0" err="1" smtClean="0"/>
              <a:t>oleandomycin</a:t>
            </a:r>
            <a:r>
              <a:rPr lang="en-US" sz="2400" dirty="0" smtClean="0"/>
              <a:t> have been identified in the plant.</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052736"/>
            <a:ext cx="7056784" cy="4431983"/>
          </a:xfrm>
          <a:prstGeom prst="rect">
            <a:avLst/>
          </a:prstGeom>
        </p:spPr>
        <p:txBody>
          <a:bodyPr wrap="square">
            <a:spAutoFit/>
          </a:bodyPr>
          <a:lstStyle/>
          <a:p>
            <a:r>
              <a:rPr lang="en-US" sz="2400" b="1" dirty="0" smtClean="0"/>
              <a:t>Pharmacology: </a:t>
            </a:r>
          </a:p>
          <a:p>
            <a:r>
              <a:rPr lang="en-US" sz="2400" i="1" dirty="0" err="1" smtClean="0"/>
              <a:t>Nerium</a:t>
            </a:r>
            <a:r>
              <a:rPr lang="en-US" sz="2400" i="1" dirty="0" smtClean="0"/>
              <a:t> oleander </a:t>
            </a:r>
            <a:r>
              <a:rPr lang="en-US" sz="2400" dirty="0" smtClean="0"/>
              <a:t>possesses   an   effective   antioxidant   activity,   which includes  free  radical  scavenging  and  reducing  power. The leaf, stem and root extracts of </a:t>
            </a:r>
            <a:r>
              <a:rPr lang="en-US" sz="2400" i="1" dirty="0" smtClean="0"/>
              <a:t>N. Oleander </a:t>
            </a:r>
            <a:r>
              <a:rPr lang="en-US" sz="2400" dirty="0" smtClean="0"/>
              <a:t>is an effective free  radical  scavenger  and  might  be  used  as  a  natural  source  of potent antioxidant. Plant exposes Anti-inflammatory activity and Antimicrobial activity . The  effect  of  </a:t>
            </a:r>
            <a:r>
              <a:rPr lang="en-US" sz="2400" dirty="0" err="1" smtClean="0"/>
              <a:t>ethanolic</a:t>
            </a:r>
            <a:r>
              <a:rPr lang="en-US" sz="2400" dirty="0" smtClean="0"/>
              <a:t>  leaf extract  was  significant  on  bacterial  strains  such  as Bacillus </a:t>
            </a:r>
            <a:r>
              <a:rPr lang="en-US" sz="2400" dirty="0" err="1" smtClean="0"/>
              <a:t>subtilis</a:t>
            </a:r>
            <a:r>
              <a:rPr lang="en-US" sz="2400" dirty="0" smtClean="0"/>
              <a:t>  and </a:t>
            </a:r>
            <a:r>
              <a:rPr lang="en-US" sz="2400" dirty="0" err="1" smtClean="0"/>
              <a:t>Nyctanthes</a:t>
            </a:r>
            <a:r>
              <a:rPr lang="en-US" sz="2400" dirty="0" smtClean="0"/>
              <a:t>  </a:t>
            </a:r>
            <a:r>
              <a:rPr lang="en-US" sz="2400" dirty="0" err="1" smtClean="0"/>
              <a:t>arbortristis</a:t>
            </a:r>
            <a:r>
              <a:rPr lang="en-US" sz="2400" dirty="0" smtClean="0"/>
              <a:t>.   Anticancer activity.  </a:t>
            </a:r>
          </a:p>
          <a:p>
            <a:endParaRPr lang="en-US" b="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1844824"/>
            <a:ext cx="6696744" cy="2585323"/>
          </a:xfrm>
          <a:prstGeom prst="rect">
            <a:avLst/>
          </a:prstGeom>
        </p:spPr>
        <p:txBody>
          <a:bodyPr wrap="square">
            <a:spAutoFit/>
          </a:bodyPr>
          <a:lstStyle/>
          <a:p>
            <a:r>
              <a:rPr lang="en-US" sz="2400" dirty="0" smtClean="0"/>
              <a:t>Essential   </a:t>
            </a:r>
            <a:r>
              <a:rPr lang="en-US" sz="2400" dirty="0" smtClean="0"/>
              <a:t>oil  from  the flowers  of  the  oleander   shows an  antitumor  activity  on  the  cell lines, Ehrlich </a:t>
            </a:r>
            <a:r>
              <a:rPr lang="en-US" sz="2400" dirty="0" err="1" smtClean="0"/>
              <a:t>Ascites</a:t>
            </a:r>
            <a:r>
              <a:rPr lang="en-US" sz="2400" dirty="0" smtClean="0"/>
              <a:t> Carcinoma (EAC). Concurrent   research   has   identified   very   positive   immune-stimulating  properties  of  the </a:t>
            </a:r>
            <a:r>
              <a:rPr lang="en-US" sz="2400" i="1" dirty="0" err="1" smtClean="0"/>
              <a:t>Nerium</a:t>
            </a:r>
            <a:r>
              <a:rPr lang="en-US" sz="2400" i="1" dirty="0" smtClean="0"/>
              <a:t> oleander  </a:t>
            </a:r>
            <a:r>
              <a:rPr lang="en-US" sz="2400" dirty="0" smtClean="0"/>
              <a:t>plant. </a:t>
            </a:r>
          </a:p>
          <a:p>
            <a:endParaRPr lang="en-US"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764704"/>
            <a:ext cx="6120680" cy="5262979"/>
          </a:xfrm>
          <a:prstGeom prst="rect">
            <a:avLst/>
          </a:prstGeom>
        </p:spPr>
        <p:txBody>
          <a:bodyPr wrap="square">
            <a:spAutoFit/>
          </a:bodyPr>
          <a:lstStyle/>
          <a:p>
            <a:r>
              <a:rPr lang="en-US" sz="2400" dirty="0" smtClean="0"/>
              <a:t>The formation of a glycoside is dependent on interaction with Carbon, </a:t>
            </a:r>
            <a:r>
              <a:rPr lang="en-US" sz="2400" dirty="0" err="1" smtClean="0"/>
              <a:t>Sulphur</a:t>
            </a:r>
            <a:r>
              <a:rPr lang="en-US" sz="2400" dirty="0" smtClean="0"/>
              <a:t>, Nitrogen, or alcohol/phenol components. Given this, glycosides can occur in any of the major </a:t>
            </a:r>
            <a:r>
              <a:rPr lang="en-US" sz="2400" dirty="0" err="1" smtClean="0"/>
              <a:t>phytochemical</a:t>
            </a:r>
            <a:r>
              <a:rPr lang="en-US" sz="2400" dirty="0" smtClean="0"/>
              <a:t> classifications, because a sugar ether can bind itself to molecules in myriad of ways. </a:t>
            </a:r>
          </a:p>
          <a:p>
            <a:r>
              <a:rPr lang="en-US" sz="2400" dirty="0" smtClean="0"/>
              <a:t>Glycosides are most commonly classified according to the chemical nature of the </a:t>
            </a:r>
            <a:r>
              <a:rPr lang="en-US" sz="2400" dirty="0" err="1" smtClean="0"/>
              <a:t>aglycone</a:t>
            </a:r>
            <a:r>
              <a:rPr lang="en-US" sz="2400" dirty="0" smtClean="0"/>
              <a:t>, and have vast medicinal applications as they are found in almost every therapeutic class (example: cardiac glycosides or </a:t>
            </a:r>
            <a:r>
              <a:rPr lang="en-US" sz="2400" dirty="0" err="1" smtClean="0"/>
              <a:t>anthraquinone</a:t>
            </a:r>
            <a:r>
              <a:rPr lang="en-US" sz="2400" dirty="0" smtClean="0"/>
              <a:t> glycosides).</a:t>
            </a:r>
          </a:p>
          <a:p>
            <a:endParaRPr lang="ru-RU"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556792"/>
            <a:ext cx="5616624" cy="3046988"/>
          </a:xfrm>
          <a:prstGeom prst="rect">
            <a:avLst/>
          </a:prstGeom>
        </p:spPr>
        <p:txBody>
          <a:bodyPr wrap="square">
            <a:spAutoFit/>
          </a:bodyPr>
          <a:lstStyle/>
          <a:p>
            <a:r>
              <a:rPr lang="en-US" sz="2400" b="1" dirty="0" smtClean="0"/>
              <a:t>Medicinal use: </a:t>
            </a:r>
          </a:p>
          <a:p>
            <a:r>
              <a:rPr lang="en-US" sz="2400" dirty="0" smtClean="0"/>
              <a:t>Oleander has traditionally been used in the treatment of cardiac illness, asthma, diabetes mellitus, corns, scabies, cancer, and epilepsy, and in wound healing as an antibacterial/antimicrobial. However, limited quality clinical trials are available to support these uses.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03648" y="908720"/>
            <a:ext cx="6336704" cy="4893647"/>
          </a:xfrm>
          <a:prstGeom prst="rect">
            <a:avLst/>
          </a:prstGeom>
        </p:spPr>
        <p:txBody>
          <a:bodyPr wrap="square">
            <a:spAutoFit/>
          </a:bodyPr>
          <a:lstStyle/>
          <a:p>
            <a:r>
              <a:rPr lang="en-US" sz="2400" b="1" dirty="0" smtClean="0"/>
              <a:t>Toxicity: </a:t>
            </a:r>
          </a:p>
          <a:p>
            <a:r>
              <a:rPr lang="en-US" sz="2400" dirty="0" smtClean="0"/>
              <a:t>Oleander is extremely toxic and potentially fatal. Major toxicity reports include disturbances in heart rhythm and death. Signs of toxicity include severe nausea, emesis, abdominal pain, cramping, diarrhea, </a:t>
            </a:r>
            <a:r>
              <a:rPr lang="en-US" sz="2400" dirty="0" err="1" smtClean="0"/>
              <a:t>hyperkalemia</a:t>
            </a:r>
            <a:r>
              <a:rPr lang="en-US" sz="2400" dirty="0" smtClean="0"/>
              <a:t>, hypertension, lethargy, </a:t>
            </a:r>
            <a:r>
              <a:rPr lang="en-US" sz="2400" dirty="0" err="1" smtClean="0"/>
              <a:t>hepatotoxicity</a:t>
            </a:r>
            <a:r>
              <a:rPr lang="en-US" sz="2400" dirty="0" smtClean="0"/>
              <a:t>, and </a:t>
            </a:r>
            <a:r>
              <a:rPr lang="en-US" sz="2400" dirty="0" err="1" smtClean="0"/>
              <a:t>nephrotoxicity</a:t>
            </a:r>
            <a:r>
              <a:rPr lang="en-US" sz="2400" dirty="0" smtClean="0"/>
              <a:t>. Oleander intoxication can negatively impact the lungs, kidneys, spleen, and muscle tissue. Intoxication can occur from ingestion, or from inhalation of smoke from burned plants. </a:t>
            </a:r>
            <a:r>
              <a:rPr lang="en-US" sz="2400" dirty="0" err="1" smtClean="0"/>
              <a:t>Phytodermatitis</a:t>
            </a:r>
            <a:r>
              <a:rPr lang="en-US" sz="2400" dirty="0" smtClean="0"/>
              <a:t> caused by contact with oleander has been reported frequently. </a:t>
            </a:r>
            <a:endParaRPr lang="ru-RU"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979712" y="1196752"/>
            <a:ext cx="4572000" cy="1477328"/>
          </a:xfrm>
          <a:prstGeom prst="rect">
            <a:avLst/>
          </a:prstGeom>
        </p:spPr>
        <p:txBody>
          <a:bodyPr>
            <a:spAutoFit/>
          </a:bodyPr>
          <a:lstStyle/>
          <a:p>
            <a:r>
              <a:rPr lang="en-US" sz="2400" b="1" dirty="0" smtClean="0"/>
              <a:t>Contraindications:  </a:t>
            </a:r>
            <a:r>
              <a:rPr lang="en-US" sz="2400" dirty="0" smtClean="0"/>
              <a:t>Oleander is no longer considered safe due to extreme toxicity.</a:t>
            </a:r>
            <a:r>
              <a:rPr lang="en-US" sz="2400" b="1" dirty="0" smtClean="0"/>
              <a:t>  </a:t>
            </a:r>
            <a:endParaRPr lang="en-US" sz="2400" dirty="0" smtClean="0"/>
          </a:p>
          <a:p>
            <a:endParaRPr lang="en-US" dirty="0" smtClean="0"/>
          </a:p>
        </p:txBody>
      </p:sp>
      <p:sp>
        <p:nvSpPr>
          <p:cNvPr id="8" name="Прямоугольник 7"/>
          <p:cNvSpPr/>
          <p:nvPr/>
        </p:nvSpPr>
        <p:spPr>
          <a:xfrm>
            <a:off x="2123728" y="2852936"/>
            <a:ext cx="4572000" cy="830997"/>
          </a:xfrm>
          <a:prstGeom prst="rect">
            <a:avLst/>
          </a:prstGeom>
        </p:spPr>
        <p:txBody>
          <a:bodyPr>
            <a:spAutoFit/>
          </a:bodyPr>
          <a:lstStyle/>
          <a:p>
            <a:r>
              <a:rPr lang="en-US" sz="2400" b="1" dirty="0" smtClean="0"/>
              <a:t>Interactions:</a:t>
            </a:r>
          </a:p>
          <a:p>
            <a:r>
              <a:rPr lang="en-US" sz="2400" dirty="0" smtClean="0"/>
              <a:t>None well documented.</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87824" y="548680"/>
            <a:ext cx="3095719" cy="646331"/>
          </a:xfrm>
          <a:prstGeom prst="rect">
            <a:avLst/>
          </a:prstGeom>
        </p:spPr>
        <p:txBody>
          <a:bodyPr wrap="none">
            <a:spAutoFit/>
          </a:bodyPr>
          <a:lstStyle/>
          <a:p>
            <a:r>
              <a:rPr lang="en-US" sz="3600" b="1" i="1" dirty="0" smtClean="0">
                <a:solidFill>
                  <a:prstClr val="black"/>
                </a:solidFill>
              </a:rPr>
              <a:t>Adonis </a:t>
            </a:r>
            <a:r>
              <a:rPr lang="en-US" sz="3600" b="1" i="1" dirty="0" err="1" smtClean="0">
                <a:solidFill>
                  <a:prstClr val="black"/>
                </a:solidFill>
              </a:rPr>
              <a:t>vernalis</a:t>
            </a:r>
            <a:endParaRPr lang="ru-RU" sz="3600" b="1" i="1" dirty="0"/>
          </a:p>
        </p:txBody>
      </p:sp>
      <p:sp>
        <p:nvSpPr>
          <p:cNvPr id="6" name="Прямоугольник 5"/>
          <p:cNvSpPr/>
          <p:nvPr/>
        </p:nvSpPr>
        <p:spPr>
          <a:xfrm>
            <a:off x="179512" y="1484784"/>
            <a:ext cx="4176464" cy="1569660"/>
          </a:xfrm>
          <a:prstGeom prst="rect">
            <a:avLst/>
          </a:prstGeom>
        </p:spPr>
        <p:txBody>
          <a:bodyPr wrap="square">
            <a:spAutoFit/>
          </a:bodyPr>
          <a:lstStyle/>
          <a:p>
            <a:endParaRPr lang="en-US" sz="2400" dirty="0" smtClean="0"/>
          </a:p>
          <a:p>
            <a:r>
              <a:rPr lang="en-US" sz="2400" dirty="0" smtClean="0"/>
              <a:t>Common name: pheasant's eye</a:t>
            </a:r>
          </a:p>
          <a:p>
            <a:r>
              <a:rPr lang="en-US" sz="2400" dirty="0" smtClean="0"/>
              <a:t>Family: </a:t>
            </a:r>
            <a:r>
              <a:rPr lang="en-US" sz="2400" dirty="0" err="1" smtClean="0"/>
              <a:t>Ranunculaceae</a:t>
            </a:r>
            <a:endParaRPr lang="ru-RU" sz="2400" dirty="0" smtClean="0"/>
          </a:p>
          <a:p>
            <a:r>
              <a:rPr lang="en-US" sz="2400" dirty="0" smtClean="0"/>
              <a:t>Part Used: seeds and leaves</a:t>
            </a:r>
            <a:endParaRPr lang="en-US" sz="2400" dirty="0"/>
          </a:p>
        </p:txBody>
      </p:sp>
      <p:pic>
        <p:nvPicPr>
          <p:cNvPr id="20482" name="Picture 2" descr="https://upload.wikimedia.org/wikipedia/commons/thumb/1/1c/Adonis_vernalis_-_K%C3%B6hler%E2%80%93s_Medizinal-Pflanzen-152.jpg/427px-Adonis_vernalis_-_K%C3%B6hler%E2%80%93s_Medizinal-Pflanzen-152.jpg"/>
          <p:cNvPicPr>
            <a:picLocks noChangeAspect="1" noChangeArrowheads="1"/>
          </p:cNvPicPr>
          <p:nvPr/>
        </p:nvPicPr>
        <p:blipFill>
          <a:blip r:embed="rId2" cstate="print"/>
          <a:srcRect/>
          <a:stretch>
            <a:fillRect/>
          </a:stretch>
        </p:blipFill>
        <p:spPr bwMode="auto">
          <a:xfrm>
            <a:off x="5292080" y="1700808"/>
            <a:ext cx="3464468" cy="4860000"/>
          </a:xfrm>
          <a:prstGeom prst="rect">
            <a:avLst/>
          </a:prstGeom>
          <a:noFill/>
        </p:spPr>
      </p:pic>
      <p:pic>
        <p:nvPicPr>
          <p:cNvPr id="20484" name="Picture 4" descr="http://ukrbin.com/files/70/3099.JPG"/>
          <p:cNvPicPr>
            <a:picLocks noChangeAspect="1" noChangeArrowheads="1"/>
          </p:cNvPicPr>
          <p:nvPr/>
        </p:nvPicPr>
        <p:blipFill>
          <a:blip r:embed="rId3" cstate="print"/>
          <a:srcRect/>
          <a:stretch>
            <a:fillRect/>
          </a:stretch>
        </p:blipFill>
        <p:spPr bwMode="auto">
          <a:xfrm>
            <a:off x="971600" y="3573016"/>
            <a:ext cx="3837933" cy="2880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59632" y="1484784"/>
            <a:ext cx="6768752" cy="3046988"/>
          </a:xfrm>
          <a:prstGeom prst="rect">
            <a:avLst/>
          </a:prstGeom>
        </p:spPr>
        <p:txBody>
          <a:bodyPr wrap="square">
            <a:spAutoFit/>
          </a:bodyPr>
          <a:lstStyle/>
          <a:p>
            <a:r>
              <a:rPr lang="en-US" sz="2400" b="1" dirty="0" smtClean="0"/>
              <a:t>Constituents: </a:t>
            </a:r>
          </a:p>
          <a:p>
            <a:r>
              <a:rPr lang="en-US" sz="2400" dirty="0" smtClean="0"/>
              <a:t>Since the first compound was isolated from Adonis plants in the early 19th century, more than 120 compounds have been isolated and identified to date. Fifty-four cardiac glycoside compounds were identified as active components. Additionally, flavones, </a:t>
            </a:r>
            <a:r>
              <a:rPr lang="en-US" sz="2400" dirty="0" err="1" smtClean="0"/>
              <a:t>carotenoids</a:t>
            </a:r>
            <a:r>
              <a:rPr lang="en-US" sz="2400" dirty="0" smtClean="0"/>
              <a:t>, </a:t>
            </a:r>
            <a:r>
              <a:rPr lang="en-US" sz="2400" dirty="0" err="1" smtClean="0"/>
              <a:t>coumarins</a:t>
            </a:r>
            <a:r>
              <a:rPr lang="en-US" sz="2400" dirty="0" smtClean="0"/>
              <a:t> and other compounds were also isolated and reported. </a:t>
            </a:r>
            <a:endParaRPr lang="ru-RU"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340768"/>
            <a:ext cx="6696744" cy="3046988"/>
          </a:xfrm>
          <a:prstGeom prst="rect">
            <a:avLst/>
          </a:prstGeom>
        </p:spPr>
        <p:txBody>
          <a:bodyPr wrap="square">
            <a:spAutoFit/>
          </a:bodyPr>
          <a:lstStyle/>
          <a:p>
            <a:r>
              <a:rPr lang="en-US" sz="2400" b="1" dirty="0" smtClean="0"/>
              <a:t>Pharmacology: </a:t>
            </a:r>
          </a:p>
          <a:p>
            <a:r>
              <a:rPr lang="en-US" sz="2400" dirty="0" smtClean="0"/>
              <a:t>Plants of the genus, especially A. </a:t>
            </a:r>
            <a:r>
              <a:rPr lang="en-US" sz="2400" dirty="0" err="1" smtClean="0"/>
              <a:t>vernalis</a:t>
            </a:r>
            <a:r>
              <a:rPr lang="en-US" sz="2400" dirty="0" smtClean="0"/>
              <a:t> L. and A. </a:t>
            </a:r>
            <a:r>
              <a:rPr lang="en-US" sz="2400" dirty="0" err="1" smtClean="0"/>
              <a:t>amurensis</a:t>
            </a:r>
            <a:r>
              <a:rPr lang="en-US" sz="2400" dirty="0" smtClean="0"/>
              <a:t> </a:t>
            </a:r>
            <a:r>
              <a:rPr lang="en-US" sz="2400" dirty="0" err="1" smtClean="0"/>
              <a:t>Regel</a:t>
            </a:r>
            <a:r>
              <a:rPr lang="en-US" sz="2400" dirty="0" smtClean="0"/>
              <a:t> &amp; </a:t>
            </a:r>
            <a:r>
              <a:rPr lang="en-US" sz="2400" dirty="0" err="1" smtClean="0"/>
              <a:t>Radde</a:t>
            </a:r>
            <a:r>
              <a:rPr lang="en-US" sz="2400" dirty="0" smtClean="0"/>
              <a:t>, their extracts and their active constituents possess broad pharmacological properties, including cardiovascular, </a:t>
            </a:r>
            <a:r>
              <a:rPr lang="en-US" sz="2400" dirty="0" err="1" smtClean="0"/>
              <a:t>antiangiogenic</a:t>
            </a:r>
            <a:r>
              <a:rPr lang="en-US" sz="2400" dirty="0" smtClean="0"/>
              <a:t>, antibacterial, antioxidant, anti-inflammatory and </a:t>
            </a:r>
            <a:r>
              <a:rPr lang="en-US" sz="2400" dirty="0" err="1" smtClean="0"/>
              <a:t>acaricidal</a:t>
            </a:r>
            <a:r>
              <a:rPr lang="en-US" sz="2400" dirty="0" smtClean="0"/>
              <a:t> activities, and exhibit both diuretic effects and effects on the central nervous system. </a:t>
            </a:r>
            <a:endParaRPr lang="ru-RU"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060848"/>
            <a:ext cx="3960440" cy="1938992"/>
          </a:xfrm>
          <a:prstGeom prst="rect">
            <a:avLst/>
          </a:prstGeom>
        </p:spPr>
        <p:txBody>
          <a:bodyPr wrap="square">
            <a:spAutoFit/>
          </a:bodyPr>
          <a:lstStyle/>
          <a:p>
            <a:r>
              <a:rPr lang="en-US" sz="2400" dirty="0" smtClean="0"/>
              <a:t>Common name: English 'arrow poison'</a:t>
            </a:r>
          </a:p>
          <a:p>
            <a:r>
              <a:rPr lang="en-US" sz="2400" dirty="0" smtClean="0"/>
              <a:t>Family: </a:t>
            </a:r>
            <a:r>
              <a:rPr lang="en-US" sz="2400" dirty="0" err="1" smtClean="0"/>
              <a:t>Apocynaceae</a:t>
            </a:r>
            <a:endParaRPr lang="en-US" sz="2400" dirty="0" smtClean="0"/>
          </a:p>
          <a:p>
            <a:r>
              <a:rPr lang="en-US" sz="2400" dirty="0" smtClean="0"/>
              <a:t>Part Used: Dried, ripe seeds, deprived of their awns. </a:t>
            </a:r>
            <a:endParaRPr lang="ru-RU" sz="2400" dirty="0"/>
          </a:p>
        </p:txBody>
      </p:sp>
      <p:sp>
        <p:nvSpPr>
          <p:cNvPr id="3" name="Прямоугольник 2"/>
          <p:cNvSpPr/>
          <p:nvPr/>
        </p:nvSpPr>
        <p:spPr>
          <a:xfrm>
            <a:off x="2627784" y="476672"/>
            <a:ext cx="4160178" cy="646331"/>
          </a:xfrm>
          <a:prstGeom prst="rect">
            <a:avLst/>
          </a:prstGeom>
        </p:spPr>
        <p:txBody>
          <a:bodyPr wrap="none">
            <a:spAutoFit/>
          </a:bodyPr>
          <a:lstStyle/>
          <a:p>
            <a:pPr lvl="0"/>
            <a:r>
              <a:rPr lang="en-US" sz="3600" b="1" i="1" dirty="0" err="1" smtClean="0">
                <a:solidFill>
                  <a:prstClr val="black"/>
                </a:solidFill>
              </a:rPr>
              <a:t>Strophanthus</a:t>
            </a:r>
            <a:r>
              <a:rPr lang="en-US" sz="3600" b="1" i="1" dirty="0" smtClean="0">
                <a:solidFill>
                  <a:prstClr val="black"/>
                </a:solidFill>
              </a:rPr>
              <a:t> </a:t>
            </a:r>
            <a:r>
              <a:rPr lang="en-US" sz="3600" b="1" i="1" dirty="0" err="1" smtClean="0">
                <a:solidFill>
                  <a:prstClr val="black"/>
                </a:solidFill>
              </a:rPr>
              <a:t>kombe</a:t>
            </a:r>
            <a:endParaRPr lang="en-US" sz="3600" b="1" i="1" dirty="0" smtClean="0">
              <a:solidFill>
                <a:prstClr val="black"/>
              </a:solidFill>
            </a:endParaRPr>
          </a:p>
        </p:txBody>
      </p:sp>
      <p:pic>
        <p:nvPicPr>
          <p:cNvPr id="11266" name="Picture 2" descr="https://helios-production.s3.eu-west-1.amazonaws.com/product/uploads/images/products/d0fea8a9b2cc619d89baa5ebd5c4ffab2c64d682-strophanthus.jpeg"/>
          <p:cNvPicPr>
            <a:picLocks noChangeAspect="1" noChangeArrowheads="1"/>
          </p:cNvPicPr>
          <p:nvPr/>
        </p:nvPicPr>
        <p:blipFill>
          <a:blip r:embed="rId2" cstate="print"/>
          <a:srcRect/>
          <a:stretch>
            <a:fillRect/>
          </a:stretch>
        </p:blipFill>
        <p:spPr bwMode="auto">
          <a:xfrm>
            <a:off x="4139952" y="1556792"/>
            <a:ext cx="4860000" cy="4860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836712"/>
            <a:ext cx="6480720" cy="5262979"/>
          </a:xfrm>
          <a:prstGeom prst="rect">
            <a:avLst/>
          </a:prstGeom>
        </p:spPr>
        <p:txBody>
          <a:bodyPr wrap="square">
            <a:spAutoFit/>
          </a:bodyPr>
          <a:lstStyle/>
          <a:p>
            <a:r>
              <a:rPr lang="en-US" sz="2400" b="1" dirty="0" smtClean="0"/>
              <a:t>Constituents: </a:t>
            </a:r>
          </a:p>
          <a:p>
            <a:r>
              <a:rPr lang="en-US" sz="2400" dirty="0" smtClean="0"/>
              <a:t>More than a dozen cardiac glycosides (</a:t>
            </a:r>
            <a:r>
              <a:rPr lang="en-US" sz="2400" dirty="0" err="1" smtClean="0"/>
              <a:t>cardenolides</a:t>
            </a:r>
            <a:r>
              <a:rPr lang="en-US" sz="2400" dirty="0" smtClean="0"/>
              <a:t>) have been isolated from </a:t>
            </a:r>
            <a:r>
              <a:rPr lang="en-US" sz="2400" i="1" dirty="0" err="1" smtClean="0"/>
              <a:t>Strophanthus</a:t>
            </a:r>
            <a:r>
              <a:rPr lang="en-US" sz="2400" i="1" dirty="0" smtClean="0"/>
              <a:t> </a:t>
            </a:r>
            <a:r>
              <a:rPr lang="en-US" sz="2400" i="1" dirty="0" err="1" smtClean="0"/>
              <a:t>kombe</a:t>
            </a:r>
            <a:r>
              <a:rPr lang="en-US" sz="2400" dirty="0" smtClean="0"/>
              <a:t>. Compared to Digitalis </a:t>
            </a:r>
            <a:r>
              <a:rPr lang="en-US" sz="2400" dirty="0" err="1" smtClean="0"/>
              <a:t>cardenolides</a:t>
            </a:r>
            <a:r>
              <a:rPr lang="en-US" sz="2400" dirty="0" smtClean="0"/>
              <a:t>, those of </a:t>
            </a:r>
            <a:r>
              <a:rPr lang="en-US" sz="2400" i="1" dirty="0" err="1" smtClean="0"/>
              <a:t>Strophanthus</a:t>
            </a:r>
            <a:r>
              <a:rPr lang="en-US" sz="2400" i="1" dirty="0" smtClean="0"/>
              <a:t> </a:t>
            </a:r>
            <a:r>
              <a:rPr lang="en-US" sz="2400" i="1" dirty="0" err="1" smtClean="0"/>
              <a:t>kombe</a:t>
            </a:r>
            <a:r>
              <a:rPr lang="en-US" sz="2400" i="1" dirty="0" smtClean="0"/>
              <a:t> </a:t>
            </a:r>
            <a:r>
              <a:rPr lang="en-US" sz="2400" dirty="0" smtClean="0"/>
              <a:t>are characterized by highly oxygenated </a:t>
            </a:r>
            <a:r>
              <a:rPr lang="en-US" sz="2400" dirty="0" err="1" smtClean="0"/>
              <a:t>aglycones</a:t>
            </a:r>
            <a:r>
              <a:rPr lang="en-US" sz="2400" dirty="0" smtClean="0"/>
              <a:t>. The glycosides are most abundant in the seed and are responsible for the activity as arrow poison and as cardiac and vascular stimulant. The seeds contain about 4 g/100 g of a mixture of glycosides called </a:t>
            </a:r>
            <a:r>
              <a:rPr lang="en-US" sz="2400" dirty="0" err="1" smtClean="0"/>
              <a:t>strophanthin</a:t>
            </a:r>
            <a:r>
              <a:rPr lang="en-US" sz="2400" dirty="0" smtClean="0"/>
              <a:t>-K. All compounds are highly toxic. The roots and fruits also contain considerable amounts of cardiac glycosides, while the leaves contain mainly resin.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908720"/>
            <a:ext cx="6120680" cy="4524315"/>
          </a:xfrm>
          <a:prstGeom prst="rect">
            <a:avLst/>
          </a:prstGeom>
        </p:spPr>
        <p:txBody>
          <a:bodyPr wrap="square">
            <a:spAutoFit/>
          </a:bodyPr>
          <a:lstStyle/>
          <a:p>
            <a:r>
              <a:rPr lang="en-US" sz="2400" b="1" dirty="0" smtClean="0"/>
              <a:t>Pharmacology: </a:t>
            </a:r>
          </a:p>
          <a:p>
            <a:r>
              <a:rPr lang="en-US" sz="2400" dirty="0" smtClean="0"/>
              <a:t>The sole official use of </a:t>
            </a:r>
            <a:r>
              <a:rPr lang="en-US" sz="2400" dirty="0" err="1" smtClean="0"/>
              <a:t>Strophanthus</a:t>
            </a:r>
            <a:r>
              <a:rPr lang="en-US" sz="2400" dirty="0" smtClean="0"/>
              <a:t> in medicine is for its influence on the circulation, especially in cases of chronic heart weakness. As its action is the same as that of digitalis, although more likely to cause digestive disturbances (Many practitioners are of opinion that </a:t>
            </a:r>
            <a:r>
              <a:rPr lang="en-US" sz="2400" dirty="0" err="1" smtClean="0"/>
              <a:t>Strophanthus</a:t>
            </a:r>
            <a:r>
              <a:rPr lang="en-US" sz="2400" dirty="0" smtClean="0"/>
              <a:t> does not cause digestive disturbances), it is often useful as an alternative or adjuvant to the drug. Believed to have greater diuretic power, it is esteemed of greater value in cases complicated with </a:t>
            </a:r>
            <a:r>
              <a:rPr lang="en-US" sz="2400" dirty="0" err="1" smtClean="0"/>
              <a:t>dropsies</a:t>
            </a:r>
            <a:r>
              <a:rPr lang="en-US" sz="2400" dirty="0" smtClean="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476672"/>
            <a:ext cx="6624736" cy="5632311"/>
          </a:xfrm>
          <a:prstGeom prst="rect">
            <a:avLst/>
          </a:prstGeom>
        </p:spPr>
        <p:txBody>
          <a:bodyPr wrap="square">
            <a:spAutoFit/>
          </a:bodyPr>
          <a:lstStyle/>
          <a:p>
            <a:r>
              <a:rPr lang="en-US" sz="2400" b="1" dirty="0" smtClean="0"/>
              <a:t>Medicinal use: </a:t>
            </a:r>
            <a:r>
              <a:rPr lang="en-US" sz="2400" dirty="0" smtClean="0"/>
              <a:t>k-</a:t>
            </a:r>
            <a:r>
              <a:rPr lang="en-US" sz="2400" dirty="0" err="1" smtClean="0"/>
              <a:t>Strophanthin</a:t>
            </a:r>
            <a:r>
              <a:rPr lang="en-US" sz="2400" dirty="0" smtClean="0"/>
              <a:t>-β has a similar effect as Digitalis glycosides and causes a positive </a:t>
            </a:r>
            <a:r>
              <a:rPr lang="en-US" sz="2400" dirty="0" err="1" smtClean="0"/>
              <a:t>inotropic</a:t>
            </a:r>
            <a:r>
              <a:rPr lang="en-US" sz="2400" dirty="0" smtClean="0"/>
              <a:t> effect and electrophysiological changes in the heart. </a:t>
            </a:r>
          </a:p>
          <a:p>
            <a:r>
              <a:rPr lang="en-US" sz="2400" dirty="0" smtClean="0"/>
              <a:t>It should be used with great care and under strict medical direction because of its strength and narrow pharmaceutical range. It may cause intense local irritation when administered by hypodermic injection. In urgent cases, the effects upon circulation can be obtained almost immediately by means of intravenous injection. It has stronger diuretic properties than other cardiac glycosides, which is of value in cases complicated by </a:t>
            </a:r>
            <a:r>
              <a:rPr lang="en-US" sz="2400" dirty="0" smtClean="0"/>
              <a:t>edema</a:t>
            </a:r>
            <a:r>
              <a:rPr lang="en-US" sz="2400" dirty="0" smtClean="0"/>
              <a:t>, but is also more likely to cause digestive disturbances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692696"/>
            <a:ext cx="6336704" cy="4524315"/>
          </a:xfrm>
          <a:prstGeom prst="rect">
            <a:avLst/>
          </a:prstGeom>
        </p:spPr>
        <p:txBody>
          <a:bodyPr wrap="square">
            <a:spAutoFit/>
          </a:bodyPr>
          <a:lstStyle/>
          <a:p>
            <a:r>
              <a:rPr lang="en-US" sz="2400" dirty="0" smtClean="0"/>
              <a:t>Some </a:t>
            </a:r>
            <a:r>
              <a:rPr lang="en-US" sz="2400" dirty="0" err="1" smtClean="0"/>
              <a:t>glycosidic</a:t>
            </a:r>
            <a:r>
              <a:rPr lang="en-US" sz="2400" dirty="0" smtClean="0"/>
              <a:t> categories are as follows:</a:t>
            </a:r>
          </a:p>
          <a:p>
            <a:r>
              <a:rPr lang="en-US" sz="2400" dirty="0" smtClean="0"/>
              <a:t>    Alcohol</a:t>
            </a:r>
          </a:p>
          <a:p>
            <a:r>
              <a:rPr lang="en-US" sz="2400" dirty="0" smtClean="0"/>
              <a:t>    </a:t>
            </a:r>
            <a:r>
              <a:rPr lang="en-US" sz="2400" dirty="0" err="1" smtClean="0"/>
              <a:t>Aldehyde</a:t>
            </a:r>
            <a:endParaRPr lang="en-US" sz="2400" dirty="0" smtClean="0"/>
          </a:p>
          <a:p>
            <a:r>
              <a:rPr lang="en-US" sz="2400" dirty="0" smtClean="0"/>
              <a:t>    </a:t>
            </a:r>
            <a:r>
              <a:rPr lang="en-US" sz="2400" dirty="0" err="1" smtClean="0"/>
              <a:t>Anthraquinone</a:t>
            </a:r>
            <a:endParaRPr lang="en-US" sz="2400" dirty="0" smtClean="0"/>
          </a:p>
          <a:p>
            <a:r>
              <a:rPr lang="en-US" sz="2400" dirty="0" smtClean="0"/>
              <a:t>    Cardiac</a:t>
            </a:r>
          </a:p>
          <a:p>
            <a:r>
              <a:rPr lang="en-US" sz="2400" dirty="0" smtClean="0"/>
              <a:t>    </a:t>
            </a:r>
            <a:r>
              <a:rPr lang="en-US" sz="2400" dirty="0" err="1" smtClean="0"/>
              <a:t>Cyanogenic</a:t>
            </a:r>
            <a:endParaRPr lang="en-US" sz="2400" dirty="0" smtClean="0"/>
          </a:p>
          <a:p>
            <a:r>
              <a:rPr lang="en-US" sz="2400" dirty="0" smtClean="0"/>
              <a:t>    </a:t>
            </a:r>
            <a:r>
              <a:rPr lang="en-US" sz="2400" dirty="0" err="1" smtClean="0"/>
              <a:t>Flavonoid</a:t>
            </a:r>
            <a:endParaRPr lang="en-US" sz="2400" dirty="0" smtClean="0"/>
          </a:p>
          <a:p>
            <a:r>
              <a:rPr lang="en-US" sz="2400" dirty="0" smtClean="0"/>
              <a:t>    </a:t>
            </a:r>
            <a:r>
              <a:rPr lang="en-US" sz="2400" dirty="0" err="1" smtClean="0"/>
              <a:t>Isothiocyanate</a:t>
            </a:r>
            <a:endParaRPr lang="en-US" sz="2400" dirty="0" smtClean="0"/>
          </a:p>
          <a:p>
            <a:r>
              <a:rPr lang="en-US" sz="2400" dirty="0" smtClean="0"/>
              <a:t>    </a:t>
            </a:r>
            <a:r>
              <a:rPr lang="en-US" sz="2400" dirty="0" err="1" smtClean="0"/>
              <a:t>Iridoid</a:t>
            </a:r>
            <a:endParaRPr lang="en-US" sz="2400" dirty="0" smtClean="0"/>
          </a:p>
          <a:p>
            <a:r>
              <a:rPr lang="en-US" sz="2400" dirty="0" smtClean="0"/>
              <a:t>    </a:t>
            </a:r>
            <a:r>
              <a:rPr lang="en-US" sz="2400" dirty="0" err="1" smtClean="0"/>
              <a:t>Lactone</a:t>
            </a:r>
            <a:endParaRPr lang="en-US" sz="2400" dirty="0" smtClean="0"/>
          </a:p>
          <a:p>
            <a:r>
              <a:rPr lang="en-US" sz="2400" dirty="0" smtClean="0"/>
              <a:t>    Phenol (</a:t>
            </a:r>
            <a:r>
              <a:rPr lang="en-US" sz="2400" dirty="0" err="1" smtClean="0"/>
              <a:t>eg</a:t>
            </a:r>
            <a:r>
              <a:rPr lang="en-US" sz="2400" dirty="0" smtClean="0"/>
              <a:t>. </a:t>
            </a:r>
            <a:r>
              <a:rPr lang="en-US" sz="2400" dirty="0" err="1" smtClean="0"/>
              <a:t>Salicin</a:t>
            </a:r>
            <a:r>
              <a:rPr lang="en-US" sz="2400" dirty="0" smtClean="0"/>
              <a:t>)</a:t>
            </a:r>
          </a:p>
          <a:p>
            <a:r>
              <a:rPr lang="en-US" sz="2400" dirty="0" smtClean="0"/>
              <a:t>    </a:t>
            </a:r>
            <a:r>
              <a:rPr lang="en-US" sz="2400" dirty="0" err="1" smtClean="0"/>
              <a:t>Saponin</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836712"/>
            <a:ext cx="6768752" cy="4524315"/>
          </a:xfrm>
          <a:prstGeom prst="rect">
            <a:avLst/>
          </a:prstGeom>
        </p:spPr>
        <p:txBody>
          <a:bodyPr wrap="square">
            <a:spAutoFit/>
          </a:bodyPr>
          <a:lstStyle/>
          <a:p>
            <a:r>
              <a:rPr lang="en-US" sz="2400" b="1" dirty="0" smtClean="0"/>
              <a:t>Pharmacy</a:t>
            </a:r>
            <a:r>
              <a:rPr lang="en-US" sz="2400" dirty="0" smtClean="0"/>
              <a:t>: </a:t>
            </a:r>
          </a:p>
          <a:p>
            <a:r>
              <a:rPr lang="en-US" sz="2400" dirty="0" smtClean="0"/>
              <a:t>Of </a:t>
            </a:r>
            <a:r>
              <a:rPr lang="en-US" sz="2400" dirty="0" err="1" smtClean="0"/>
              <a:t>Extractum</a:t>
            </a:r>
            <a:r>
              <a:rPr lang="en-US" sz="2400" dirty="0" smtClean="0"/>
              <a:t> </a:t>
            </a:r>
            <a:r>
              <a:rPr lang="en-US" sz="2400" dirty="0" err="1" smtClean="0"/>
              <a:t>Strophanthi</a:t>
            </a:r>
            <a:r>
              <a:rPr lang="en-US" sz="2400" dirty="0" smtClean="0"/>
              <a:t> of the B.P., from 1/4 to 1 grain. This extract takes the place of a solid preparation and can be administered in pills and capsules, 1 grain being equal to 5 minims of the United States tincture. Of tincture of </a:t>
            </a:r>
            <a:r>
              <a:rPr lang="en-US" sz="2400" dirty="0" err="1" smtClean="0"/>
              <a:t>Strophanthus</a:t>
            </a:r>
            <a:r>
              <a:rPr lang="en-US" sz="2400" dirty="0" smtClean="0"/>
              <a:t>, B.P. and U.S.P., 5 to 15 drops.</a:t>
            </a:r>
          </a:p>
          <a:p>
            <a:r>
              <a:rPr lang="en-US" sz="2400" dirty="0" smtClean="0"/>
              <a:t>Of </a:t>
            </a:r>
            <a:r>
              <a:rPr lang="en-US" sz="2400" dirty="0" err="1" smtClean="0"/>
              <a:t>Strophanthin</a:t>
            </a:r>
            <a:r>
              <a:rPr lang="en-US" sz="2400" dirty="0" smtClean="0"/>
              <a:t>, 1/200 of a grain.</a:t>
            </a:r>
          </a:p>
          <a:p>
            <a:r>
              <a:rPr lang="en-US" sz="2400" dirty="0" smtClean="0"/>
              <a:t>The maximum daily dose should not exceed: For g-</a:t>
            </a:r>
            <a:r>
              <a:rPr lang="en-US" sz="2400" dirty="0" err="1" smtClean="0"/>
              <a:t>strophanthin</a:t>
            </a:r>
            <a:r>
              <a:rPr lang="en-US" sz="2400" dirty="0" smtClean="0"/>
              <a:t>, intravenously, 1/64 grain; by mouth, 1/2 grain. For k-</a:t>
            </a:r>
            <a:r>
              <a:rPr lang="en-US" sz="2400" dirty="0" err="1" smtClean="0"/>
              <a:t>strophanthin</a:t>
            </a:r>
            <a:r>
              <a:rPr lang="en-US" sz="2400" dirty="0" smtClean="0"/>
              <a:t>, intravenously, 1/40 grain; by mouth, 1/20 grain. </a:t>
            </a:r>
            <a:endParaRPr lang="ru-RU"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79712" y="1988840"/>
            <a:ext cx="5040560" cy="1938992"/>
          </a:xfrm>
          <a:prstGeom prst="rect">
            <a:avLst/>
          </a:prstGeom>
        </p:spPr>
        <p:txBody>
          <a:bodyPr wrap="square">
            <a:spAutoFit/>
          </a:bodyPr>
          <a:lstStyle/>
          <a:p>
            <a:r>
              <a:rPr lang="en-US" sz="2400" b="1" dirty="0" smtClean="0"/>
              <a:t>Toxicity: </a:t>
            </a:r>
          </a:p>
          <a:p>
            <a:r>
              <a:rPr lang="en-US" sz="2400" dirty="0" smtClean="0"/>
              <a:t>The greatest caution should always attend the use of </a:t>
            </a:r>
            <a:r>
              <a:rPr lang="en-US" sz="2400" dirty="0" err="1" smtClean="0"/>
              <a:t>strophanthin</a:t>
            </a:r>
            <a:r>
              <a:rPr lang="en-US" sz="2400" dirty="0" smtClean="0"/>
              <a:t>, though, unlike digitalis, its effects are not cumulative</a:t>
            </a:r>
            <a:r>
              <a:rPr lang="en-US" sz="2400" b="1" dirty="0" smtClean="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347864" y="404664"/>
            <a:ext cx="3221459" cy="646331"/>
          </a:xfrm>
          <a:prstGeom prst="rect">
            <a:avLst/>
          </a:prstGeom>
        </p:spPr>
        <p:txBody>
          <a:bodyPr wrap="none">
            <a:spAutoFit/>
          </a:bodyPr>
          <a:lstStyle/>
          <a:p>
            <a:pPr lvl="0"/>
            <a:r>
              <a:rPr lang="en-US" sz="3600" b="1" i="1" dirty="0" err="1" smtClean="0">
                <a:solidFill>
                  <a:prstClr val="black"/>
                </a:solidFill>
              </a:rPr>
              <a:t>Erysimum</a:t>
            </a:r>
            <a:r>
              <a:rPr lang="en-US" sz="3600" b="1" i="1" dirty="0" smtClean="0">
                <a:solidFill>
                  <a:prstClr val="black"/>
                </a:solidFill>
              </a:rPr>
              <a:t> </a:t>
            </a:r>
            <a:r>
              <a:rPr lang="en-US" sz="3600" b="1" i="1" dirty="0" err="1" smtClean="0">
                <a:solidFill>
                  <a:prstClr val="black"/>
                </a:solidFill>
              </a:rPr>
              <a:t>cheiri</a:t>
            </a:r>
            <a:endParaRPr lang="en-US" sz="3600" b="1" i="1" dirty="0" smtClean="0">
              <a:solidFill>
                <a:prstClr val="black"/>
              </a:solidFill>
            </a:endParaRPr>
          </a:p>
        </p:txBody>
      </p:sp>
      <p:sp>
        <p:nvSpPr>
          <p:cNvPr id="6" name="Прямоугольник 5"/>
          <p:cNvSpPr/>
          <p:nvPr/>
        </p:nvSpPr>
        <p:spPr>
          <a:xfrm>
            <a:off x="1907704" y="1268760"/>
            <a:ext cx="5760640" cy="1200329"/>
          </a:xfrm>
          <a:prstGeom prst="rect">
            <a:avLst/>
          </a:prstGeom>
        </p:spPr>
        <p:txBody>
          <a:bodyPr wrap="square">
            <a:spAutoFit/>
          </a:bodyPr>
          <a:lstStyle/>
          <a:p>
            <a:r>
              <a:rPr lang="en-US" sz="2400" dirty="0" smtClean="0"/>
              <a:t>Common name: common wallflower</a:t>
            </a:r>
          </a:p>
          <a:p>
            <a:r>
              <a:rPr lang="en-US" sz="2400" dirty="0" smtClean="0"/>
              <a:t>Family: </a:t>
            </a:r>
            <a:r>
              <a:rPr lang="en-US" sz="2400" dirty="0" err="1" smtClean="0"/>
              <a:t>Cruciferae</a:t>
            </a:r>
            <a:endParaRPr lang="en-US" sz="2400" dirty="0" smtClean="0"/>
          </a:p>
          <a:p>
            <a:r>
              <a:rPr lang="en-US" sz="2400" dirty="0" smtClean="0"/>
              <a:t>Part Used: The aerial part. </a:t>
            </a:r>
            <a:endParaRPr lang="ru-RU" sz="2400" dirty="0"/>
          </a:p>
        </p:txBody>
      </p:sp>
      <p:pic>
        <p:nvPicPr>
          <p:cNvPr id="5122" name="Picture 2" descr="https://upload.wikimedia.org/wikipedia/commons/6/62/Cheiranthus_cheiri_L_orange_bedder_dsc00903.jpg"/>
          <p:cNvPicPr>
            <a:picLocks noChangeAspect="1" noChangeArrowheads="1"/>
          </p:cNvPicPr>
          <p:nvPr/>
        </p:nvPicPr>
        <p:blipFill>
          <a:blip r:embed="rId2" cstate="print"/>
          <a:srcRect/>
          <a:stretch>
            <a:fillRect/>
          </a:stretch>
        </p:blipFill>
        <p:spPr bwMode="auto">
          <a:xfrm>
            <a:off x="1907704" y="2636912"/>
            <a:ext cx="5421081" cy="406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700808"/>
            <a:ext cx="6768752" cy="2677656"/>
          </a:xfrm>
          <a:prstGeom prst="rect">
            <a:avLst/>
          </a:prstGeom>
        </p:spPr>
        <p:txBody>
          <a:bodyPr wrap="square">
            <a:spAutoFit/>
          </a:bodyPr>
          <a:lstStyle/>
          <a:p>
            <a:r>
              <a:rPr lang="en-US" sz="2400" b="1" dirty="0" smtClean="0"/>
              <a:t>Pharmacology: </a:t>
            </a:r>
          </a:p>
          <a:p>
            <a:r>
              <a:rPr lang="en-US" sz="2400" dirty="0" err="1" smtClean="0"/>
              <a:t>Glucosinolates</a:t>
            </a:r>
            <a:r>
              <a:rPr lang="en-US" sz="2400" dirty="0" smtClean="0"/>
              <a:t>: have an antimicrobial, relaxing and protective action on the vocal chords.</a:t>
            </a:r>
          </a:p>
          <a:p>
            <a:r>
              <a:rPr lang="en-US" sz="2400" dirty="0" smtClean="0"/>
              <a:t>Vitamin C: antioxidant. </a:t>
            </a:r>
          </a:p>
          <a:p>
            <a:r>
              <a:rPr lang="en-US" sz="2400" dirty="0" err="1" smtClean="0"/>
              <a:t>Mucilages</a:t>
            </a:r>
            <a:r>
              <a:rPr lang="en-US" sz="2400" dirty="0" smtClean="0"/>
              <a:t>: have a soothing effect.</a:t>
            </a:r>
          </a:p>
          <a:p>
            <a:r>
              <a:rPr lang="en-US" sz="2400" dirty="0" smtClean="0"/>
              <a:t>Tannins: have an astringent and antiseptic effect.</a:t>
            </a:r>
          </a:p>
          <a:p>
            <a:r>
              <a:rPr lang="en-US" sz="2400" dirty="0" err="1" smtClean="0"/>
              <a:t>Flavonoids</a:t>
            </a:r>
            <a:r>
              <a:rPr lang="en-US" sz="2400" dirty="0" smtClean="0"/>
              <a:t>: antioxidant.</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340768"/>
            <a:ext cx="6768752" cy="3046988"/>
          </a:xfrm>
          <a:prstGeom prst="rect">
            <a:avLst/>
          </a:prstGeom>
        </p:spPr>
        <p:txBody>
          <a:bodyPr wrap="square">
            <a:spAutoFit/>
          </a:bodyPr>
          <a:lstStyle/>
          <a:p>
            <a:r>
              <a:rPr lang="en-US" sz="2400" b="1" dirty="0" smtClean="0"/>
              <a:t>Pharmacological activity </a:t>
            </a:r>
          </a:p>
          <a:p>
            <a:r>
              <a:rPr lang="en-US" sz="2400" i="1" dirty="0" err="1" smtClean="0"/>
              <a:t>Cheiranthus</a:t>
            </a:r>
            <a:r>
              <a:rPr lang="en-US" sz="2400" i="1" dirty="0" smtClean="0"/>
              <a:t>  </a:t>
            </a:r>
            <a:r>
              <a:rPr lang="en-US" sz="2400" i="1" dirty="0" err="1" smtClean="0"/>
              <a:t>cheiri</a:t>
            </a:r>
            <a:r>
              <a:rPr lang="en-US" sz="2400" i="1" dirty="0" smtClean="0"/>
              <a:t>  </a:t>
            </a:r>
            <a:r>
              <a:rPr lang="en-US" sz="2400" dirty="0" smtClean="0"/>
              <a:t>possess  remarkable  activity  against  various  physiological disorders. It was formerly used as diuretic. Smaller dose of </a:t>
            </a:r>
            <a:r>
              <a:rPr lang="en-US" sz="2400" i="1" dirty="0" err="1" smtClean="0"/>
              <a:t>Cheiranthus</a:t>
            </a:r>
            <a:r>
              <a:rPr lang="en-US" sz="2400" i="1" dirty="0" smtClean="0"/>
              <a:t> </a:t>
            </a:r>
            <a:r>
              <a:rPr lang="en-US" sz="2400" i="1" dirty="0" err="1" smtClean="0"/>
              <a:t>cheiri</a:t>
            </a:r>
            <a:r>
              <a:rPr lang="en-US" sz="2400" i="1" dirty="0" smtClean="0"/>
              <a:t> </a:t>
            </a:r>
            <a:r>
              <a:rPr lang="en-US" sz="2400" dirty="0" smtClean="0"/>
              <a:t>is </a:t>
            </a:r>
            <a:r>
              <a:rPr lang="en-US" sz="2400" dirty="0" err="1" smtClean="0"/>
              <a:t>cardiotonic</a:t>
            </a:r>
            <a:r>
              <a:rPr lang="en-US" sz="2400" dirty="0" smtClean="0"/>
              <a:t> supporting  a  failing  heart  in  a  manner  similar  to  foxglove  but  in  more  than  small  dose  it  is toxic. Flowers   possess   cardiac stimulant   and   </a:t>
            </a:r>
            <a:r>
              <a:rPr lang="en-US" sz="2400" dirty="0" err="1" smtClean="0"/>
              <a:t>emmenagogue</a:t>
            </a:r>
            <a:r>
              <a:rPr lang="en-US" sz="2400" dirty="0" smtClean="0"/>
              <a:t> properties.   </a:t>
            </a:r>
            <a:endParaRPr lang="ru-RU"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988840"/>
            <a:ext cx="6768752" cy="2677656"/>
          </a:xfrm>
          <a:prstGeom prst="rect">
            <a:avLst/>
          </a:prstGeom>
        </p:spPr>
        <p:txBody>
          <a:bodyPr wrap="square">
            <a:spAutoFit/>
          </a:bodyPr>
          <a:lstStyle/>
          <a:p>
            <a:r>
              <a:rPr lang="en-US" sz="2400" dirty="0" smtClean="0"/>
              <a:t>Seeds </a:t>
            </a:r>
            <a:r>
              <a:rPr lang="en-US" sz="2400" dirty="0" smtClean="0"/>
              <a:t>of </a:t>
            </a:r>
            <a:r>
              <a:rPr lang="en-US" sz="2400" i="1" dirty="0" err="1" smtClean="0"/>
              <a:t>Cheiranthus</a:t>
            </a:r>
            <a:r>
              <a:rPr lang="en-US" sz="2400" i="1" dirty="0" smtClean="0"/>
              <a:t>  </a:t>
            </a:r>
            <a:r>
              <a:rPr lang="en-US" sz="2400" i="1" dirty="0" err="1" smtClean="0"/>
              <a:t>cheiri</a:t>
            </a:r>
            <a:r>
              <a:rPr lang="en-US" sz="2400" i="1" dirty="0" smtClean="0"/>
              <a:t> </a:t>
            </a:r>
            <a:r>
              <a:rPr lang="en-US" sz="2400" dirty="0" smtClean="0"/>
              <a:t>are  tonic,  diuretic,  aphrodisiac  and  expectorant  being  useful  in  dry bronchitis.  They  are  good  remedy  for  fevers  and  eye  injuries.  Flowers  are  used  in  paralysis and impotence. The  expressed juice  of  the  seeds  of Wallflower  shows  anti-bacterial  activity  against  gram positive  and  gram  negative  bacteria. </a:t>
            </a:r>
            <a:endParaRPr lang="ru-RU"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5157192"/>
            <a:ext cx="5400600" cy="830997"/>
          </a:xfrm>
          <a:prstGeom prst="rect">
            <a:avLst/>
          </a:prstGeom>
        </p:spPr>
        <p:txBody>
          <a:bodyPr wrap="square">
            <a:spAutoFit/>
          </a:bodyPr>
          <a:lstStyle/>
          <a:p>
            <a:r>
              <a:rPr lang="en-US" sz="2400" b="1" dirty="0" smtClean="0"/>
              <a:t>Contraindications: </a:t>
            </a:r>
          </a:p>
          <a:p>
            <a:r>
              <a:rPr lang="en-US" sz="2400" dirty="0" smtClean="0"/>
              <a:t>Not used during pregnancy</a:t>
            </a:r>
            <a:endParaRPr lang="ru-RU" sz="2400" dirty="0"/>
          </a:p>
        </p:txBody>
      </p:sp>
      <p:sp>
        <p:nvSpPr>
          <p:cNvPr id="4" name="Прямоугольник 3"/>
          <p:cNvSpPr/>
          <p:nvPr/>
        </p:nvSpPr>
        <p:spPr>
          <a:xfrm>
            <a:off x="1403648" y="3356992"/>
            <a:ext cx="5832648" cy="1569660"/>
          </a:xfrm>
          <a:prstGeom prst="rect">
            <a:avLst/>
          </a:prstGeom>
        </p:spPr>
        <p:txBody>
          <a:bodyPr wrap="square">
            <a:spAutoFit/>
          </a:bodyPr>
          <a:lstStyle/>
          <a:p>
            <a:r>
              <a:rPr lang="en-US" sz="2400" b="1" dirty="0" smtClean="0">
                <a:solidFill>
                  <a:prstClr val="black"/>
                </a:solidFill>
              </a:rPr>
              <a:t>Toxicity:</a:t>
            </a:r>
          </a:p>
          <a:p>
            <a:r>
              <a:rPr lang="en-US" sz="2400" dirty="0" smtClean="0">
                <a:solidFill>
                  <a:prstClr val="black"/>
                </a:solidFill>
              </a:rPr>
              <a:t>Toxic in overdose; contains </a:t>
            </a:r>
            <a:r>
              <a:rPr lang="en-US" sz="2400" dirty="0" err="1" smtClean="0">
                <a:solidFill>
                  <a:prstClr val="black"/>
                </a:solidFill>
              </a:rPr>
              <a:t>cardioactive</a:t>
            </a:r>
            <a:r>
              <a:rPr lang="en-US" sz="2400" dirty="0" smtClean="0">
                <a:solidFill>
                  <a:prstClr val="black"/>
                </a:solidFill>
              </a:rPr>
              <a:t> compounds. Should not be used with digitalis-like drugs.</a:t>
            </a:r>
            <a:endParaRPr lang="ru-RU" dirty="0"/>
          </a:p>
        </p:txBody>
      </p:sp>
      <p:sp>
        <p:nvSpPr>
          <p:cNvPr id="5" name="Прямоугольник 4"/>
          <p:cNvSpPr/>
          <p:nvPr/>
        </p:nvSpPr>
        <p:spPr>
          <a:xfrm>
            <a:off x="1331640" y="620688"/>
            <a:ext cx="6840760" cy="2677656"/>
          </a:xfrm>
          <a:prstGeom prst="rect">
            <a:avLst/>
          </a:prstGeom>
        </p:spPr>
        <p:txBody>
          <a:bodyPr wrap="square">
            <a:spAutoFit/>
          </a:bodyPr>
          <a:lstStyle/>
          <a:p>
            <a:r>
              <a:rPr lang="en-US" sz="2400" b="1" dirty="0" smtClean="0"/>
              <a:t>Medicinal Action and Uses:</a:t>
            </a:r>
          </a:p>
          <a:p>
            <a:r>
              <a:rPr lang="en-US" sz="2400" dirty="0" smtClean="0"/>
              <a:t>(In homoeopathic medicine a tincture of the whole plant has been found useful in the effects of cutting the wisdom tooth. The oil has a pleasing perfume if diluted, but in full strength a disagreeable </a:t>
            </a:r>
            <a:r>
              <a:rPr lang="en-US" sz="2400" dirty="0" err="1" smtClean="0"/>
              <a:t>odour</a:t>
            </a:r>
            <a:r>
              <a:rPr lang="en-US" sz="2400" dirty="0" smtClean="0"/>
              <a:t>. The alkaloid is useful acting on nerve </a:t>
            </a:r>
            <a:r>
              <a:rPr lang="en-US" sz="2400" dirty="0" err="1" smtClean="0"/>
              <a:t>centres</a:t>
            </a:r>
            <a:r>
              <a:rPr lang="en-US" sz="2400" dirty="0" smtClean="0"/>
              <a:t> and on the muscles. </a:t>
            </a:r>
            <a:endParaRPr lang="ru-RU"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1484784"/>
            <a:ext cx="3816424" cy="1846659"/>
          </a:xfrm>
          <a:prstGeom prst="rect">
            <a:avLst/>
          </a:prstGeom>
        </p:spPr>
        <p:txBody>
          <a:bodyPr wrap="square">
            <a:spAutoFit/>
          </a:bodyPr>
          <a:lstStyle/>
          <a:p>
            <a:r>
              <a:rPr lang="en-US" sz="2400" dirty="0" smtClean="0"/>
              <a:t>Common name:  Motherwort</a:t>
            </a:r>
          </a:p>
          <a:p>
            <a:r>
              <a:rPr lang="en-US" sz="2400" dirty="0" smtClean="0"/>
              <a:t>Family: </a:t>
            </a:r>
            <a:r>
              <a:rPr lang="en-US" sz="2400" dirty="0" err="1" smtClean="0"/>
              <a:t>Lamiaceae</a:t>
            </a:r>
            <a:endParaRPr lang="en-US" sz="2400" dirty="0" smtClean="0"/>
          </a:p>
          <a:p>
            <a:r>
              <a:rPr lang="en-US" sz="2400" dirty="0" smtClean="0"/>
              <a:t>Part used:  Aerial parts</a:t>
            </a:r>
          </a:p>
          <a:p>
            <a:endParaRPr lang="en-US" dirty="0" smtClean="0"/>
          </a:p>
        </p:txBody>
      </p:sp>
      <p:sp>
        <p:nvSpPr>
          <p:cNvPr id="4" name="Прямоугольник 3"/>
          <p:cNvSpPr/>
          <p:nvPr/>
        </p:nvSpPr>
        <p:spPr>
          <a:xfrm>
            <a:off x="2771800" y="404664"/>
            <a:ext cx="3756220" cy="646331"/>
          </a:xfrm>
          <a:prstGeom prst="rect">
            <a:avLst/>
          </a:prstGeom>
        </p:spPr>
        <p:txBody>
          <a:bodyPr wrap="square">
            <a:spAutoFit/>
          </a:bodyPr>
          <a:lstStyle/>
          <a:p>
            <a:pPr lvl="0"/>
            <a:r>
              <a:rPr lang="en-US" sz="3600" b="1" i="1" dirty="0" err="1" smtClean="0">
                <a:solidFill>
                  <a:prstClr val="black"/>
                </a:solidFill>
              </a:rPr>
              <a:t>Leonurus</a:t>
            </a:r>
            <a:r>
              <a:rPr lang="en-US" sz="3600" b="1" i="1" dirty="0" smtClean="0">
                <a:solidFill>
                  <a:prstClr val="black"/>
                </a:solidFill>
              </a:rPr>
              <a:t> </a:t>
            </a:r>
            <a:r>
              <a:rPr lang="en-US" sz="3600" b="1" i="1" dirty="0" err="1" smtClean="0">
                <a:solidFill>
                  <a:prstClr val="black"/>
                </a:solidFill>
              </a:rPr>
              <a:t>cardiaca</a:t>
            </a:r>
            <a:r>
              <a:rPr lang="en-US" sz="3600" b="1" i="1" dirty="0" smtClean="0">
                <a:solidFill>
                  <a:prstClr val="black"/>
                </a:solidFill>
              </a:rPr>
              <a:t>                      </a:t>
            </a:r>
          </a:p>
        </p:txBody>
      </p:sp>
      <p:pic>
        <p:nvPicPr>
          <p:cNvPr id="2049" name="Picture 1" descr="C:\Users\ADM\Documents\Karime\2020\Online education\Lectures 2020\Medicinal plants of Kazakhstan\Sources\Pictures\d521a5bead87d7043455b66dc7b6bfd3.jpg"/>
          <p:cNvPicPr>
            <a:picLocks noChangeAspect="1" noChangeArrowheads="1"/>
          </p:cNvPicPr>
          <p:nvPr/>
        </p:nvPicPr>
        <p:blipFill>
          <a:blip r:embed="rId2" cstate="print"/>
          <a:srcRect/>
          <a:stretch>
            <a:fillRect/>
          </a:stretch>
        </p:blipFill>
        <p:spPr bwMode="auto">
          <a:xfrm>
            <a:off x="4644008" y="1268760"/>
            <a:ext cx="3482076" cy="5220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980728"/>
            <a:ext cx="6840760" cy="5170646"/>
          </a:xfrm>
          <a:prstGeom prst="rect">
            <a:avLst/>
          </a:prstGeom>
        </p:spPr>
        <p:txBody>
          <a:bodyPr wrap="square">
            <a:spAutoFit/>
          </a:bodyPr>
          <a:lstStyle/>
          <a:p>
            <a:r>
              <a:rPr lang="en-US" sz="2400" b="1" dirty="0" smtClean="0"/>
              <a:t>Constituents: </a:t>
            </a:r>
          </a:p>
          <a:p>
            <a:r>
              <a:rPr lang="en-US" sz="2400" dirty="0" smtClean="0"/>
              <a:t>Alkaloids (</a:t>
            </a:r>
            <a:r>
              <a:rPr lang="en-US" sz="2400" dirty="0" err="1" smtClean="0"/>
              <a:t>leonurine</a:t>
            </a:r>
            <a:r>
              <a:rPr lang="en-US" sz="2400" dirty="0" smtClean="0"/>
              <a:t>, </a:t>
            </a:r>
            <a:r>
              <a:rPr lang="en-US" sz="2400" dirty="0" err="1" smtClean="0"/>
              <a:t>betonicine</a:t>
            </a:r>
            <a:r>
              <a:rPr lang="en-US" sz="2400" dirty="0" smtClean="0"/>
              <a:t> and </a:t>
            </a:r>
            <a:r>
              <a:rPr lang="en-US" sz="2400" dirty="0" err="1" smtClean="0"/>
              <a:t>stachydrine</a:t>
            </a:r>
            <a:r>
              <a:rPr lang="en-US" sz="2400" dirty="0" smtClean="0"/>
              <a:t>), </a:t>
            </a:r>
            <a:r>
              <a:rPr lang="en-US" sz="2400" dirty="0" err="1" smtClean="0"/>
              <a:t>flavonoids</a:t>
            </a:r>
            <a:r>
              <a:rPr lang="en-US" sz="2400" dirty="0" smtClean="0"/>
              <a:t>, (</a:t>
            </a:r>
            <a:r>
              <a:rPr lang="en-US" sz="2400" dirty="0" err="1" smtClean="0"/>
              <a:t>apigenin</a:t>
            </a:r>
            <a:r>
              <a:rPr lang="en-US" sz="2400" dirty="0" smtClean="0"/>
              <a:t>, </a:t>
            </a:r>
            <a:r>
              <a:rPr lang="en-US" sz="2400" dirty="0" err="1" smtClean="0"/>
              <a:t>kaempferol</a:t>
            </a:r>
            <a:r>
              <a:rPr lang="en-US" sz="2400" dirty="0" smtClean="0"/>
              <a:t>, </a:t>
            </a:r>
            <a:r>
              <a:rPr lang="en-US" sz="2400" dirty="0" err="1" smtClean="0"/>
              <a:t>quercitin</a:t>
            </a:r>
            <a:r>
              <a:rPr lang="en-US" sz="2400" dirty="0" smtClean="0"/>
              <a:t>), </a:t>
            </a:r>
            <a:r>
              <a:rPr lang="en-US" sz="2400" dirty="0" err="1" smtClean="0"/>
              <a:t>iridoid</a:t>
            </a:r>
            <a:r>
              <a:rPr lang="en-US" sz="2400" dirty="0" smtClean="0"/>
              <a:t> glycosides such as </a:t>
            </a:r>
            <a:r>
              <a:rPr lang="en-US" sz="2400" dirty="0" err="1" smtClean="0"/>
              <a:t>leonuride</a:t>
            </a:r>
            <a:r>
              <a:rPr lang="en-US" sz="2400" dirty="0" smtClean="0"/>
              <a:t>,  tannins, volatile oils, </a:t>
            </a:r>
            <a:r>
              <a:rPr lang="en-US" sz="2400" dirty="0" err="1" smtClean="0"/>
              <a:t>ursolic</a:t>
            </a:r>
            <a:r>
              <a:rPr lang="en-US" sz="2400" dirty="0" smtClean="0"/>
              <a:t> acid, vitamins A &amp; C</a:t>
            </a:r>
          </a:p>
          <a:p>
            <a:endParaRPr lang="en-US" sz="2400" dirty="0" smtClean="0"/>
          </a:p>
          <a:p>
            <a:r>
              <a:rPr lang="en-US" sz="2400" b="1" dirty="0" smtClean="0"/>
              <a:t>Medicinal actions:  </a:t>
            </a:r>
          </a:p>
          <a:p>
            <a:r>
              <a:rPr lang="en-US" sz="2400" dirty="0" smtClean="0"/>
              <a:t>Sedative, </a:t>
            </a:r>
            <a:r>
              <a:rPr lang="en-US" sz="2400" dirty="0" err="1" smtClean="0"/>
              <a:t>nervine</a:t>
            </a:r>
            <a:r>
              <a:rPr lang="en-US" sz="2400" dirty="0" smtClean="0"/>
              <a:t>, nervous system tonic, antibacterial, anti-fungal, </a:t>
            </a:r>
            <a:r>
              <a:rPr lang="en-US" sz="2400" dirty="0" err="1" smtClean="0"/>
              <a:t>hypothryoid</a:t>
            </a:r>
            <a:r>
              <a:rPr lang="en-US" sz="2400" dirty="0" smtClean="0"/>
              <a:t>, diaphoretic, </a:t>
            </a:r>
            <a:r>
              <a:rPr lang="en-US" sz="2400" dirty="0" err="1" smtClean="0"/>
              <a:t>cardiotonic</a:t>
            </a:r>
            <a:r>
              <a:rPr lang="en-US" sz="2400" dirty="0" smtClean="0"/>
              <a:t>, anti-arrhythmic, vasoconstrictor, circulatory stimulant, </a:t>
            </a:r>
            <a:r>
              <a:rPr lang="en-US" sz="2400" dirty="0" err="1" smtClean="0"/>
              <a:t>hypotensive</a:t>
            </a:r>
            <a:r>
              <a:rPr lang="en-US" sz="2400" dirty="0" smtClean="0"/>
              <a:t>, hepatic, laxative, antispasmodic, mild uterine stimulant and </a:t>
            </a:r>
            <a:r>
              <a:rPr lang="en-US" sz="2400" dirty="0" err="1" smtClean="0"/>
              <a:t>emmenagogue</a:t>
            </a:r>
            <a:r>
              <a:rPr lang="en-US" sz="2400" dirty="0" smtClean="0"/>
              <a:t>.</a:t>
            </a:r>
          </a:p>
          <a:p>
            <a:endParaRPr lang="en-US"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836712"/>
            <a:ext cx="6840760" cy="4062651"/>
          </a:xfrm>
          <a:prstGeom prst="rect">
            <a:avLst/>
          </a:prstGeom>
        </p:spPr>
        <p:txBody>
          <a:bodyPr wrap="square">
            <a:spAutoFit/>
          </a:bodyPr>
          <a:lstStyle/>
          <a:p>
            <a:endParaRPr lang="en-US" dirty="0" smtClean="0"/>
          </a:p>
          <a:p>
            <a:r>
              <a:rPr lang="en-US" sz="2400" b="1" dirty="0" smtClean="0"/>
              <a:t>Medicinal use:  </a:t>
            </a:r>
          </a:p>
          <a:p>
            <a:r>
              <a:rPr lang="en-US" sz="2400" dirty="0" smtClean="0"/>
              <a:t>Is most indicated in nervous debility with irritation and unrest. The </a:t>
            </a:r>
            <a:r>
              <a:rPr lang="en-US" sz="2400" dirty="0" err="1" smtClean="0"/>
              <a:t>hypotensive</a:t>
            </a:r>
            <a:r>
              <a:rPr lang="en-US" sz="2400" dirty="0" smtClean="0"/>
              <a:t> action is due to its </a:t>
            </a:r>
            <a:r>
              <a:rPr lang="en-US" sz="2400" dirty="0" err="1" smtClean="0"/>
              <a:t>vasodilatory</a:t>
            </a:r>
            <a:r>
              <a:rPr lang="en-US" sz="2400" dirty="0" smtClean="0"/>
              <a:t> effect, which also serves to increase circulation to the reproductive organs. </a:t>
            </a:r>
            <a:r>
              <a:rPr lang="en-US" sz="2400" dirty="0" err="1" smtClean="0"/>
              <a:t>Leonurus</a:t>
            </a:r>
            <a:r>
              <a:rPr lang="en-US" sz="2400" dirty="0" smtClean="0"/>
              <a:t>, as a gentle </a:t>
            </a:r>
            <a:r>
              <a:rPr lang="en-US" sz="2400" dirty="0" err="1" smtClean="0"/>
              <a:t>cardiotonic</a:t>
            </a:r>
            <a:r>
              <a:rPr lang="en-US" sz="2400" dirty="0" smtClean="0"/>
              <a:t>, is specific for cardiac disorders of nervous origin (i.e. tachycardia secondary to anxiety). Will also promote blood flow to female reproductive organs and balances hormones affecting the menstrual cycle as well as hyperthyroidism.</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060848"/>
            <a:ext cx="6192688" cy="2862322"/>
          </a:xfrm>
          <a:prstGeom prst="rect">
            <a:avLst/>
          </a:prstGeom>
        </p:spPr>
        <p:txBody>
          <a:bodyPr wrap="square">
            <a:spAutoFit/>
          </a:bodyPr>
          <a:lstStyle/>
          <a:p>
            <a:r>
              <a:rPr lang="en-US" sz="2400" dirty="0" smtClean="0"/>
              <a:t>In general </a:t>
            </a:r>
            <a:r>
              <a:rPr lang="en-US" sz="2400" b="1" dirty="0" err="1" smtClean="0"/>
              <a:t>cardioactive</a:t>
            </a:r>
            <a:r>
              <a:rPr lang="en-US" sz="2400" b="1" dirty="0" smtClean="0"/>
              <a:t> glycosides </a:t>
            </a:r>
            <a:r>
              <a:rPr lang="en-US" sz="2400" dirty="0" smtClean="0"/>
              <a:t>improve the efficiency of the heart muscle without increasing its need for oxygen. This enables the heart to pump adequate amounts of blood around the body and ensures that no fluid builds up in the lungs or extremities.</a:t>
            </a:r>
          </a:p>
          <a:p>
            <a:endParaRPr lang="en-US" dirty="0" smtClean="0"/>
          </a:p>
          <a:p>
            <a:r>
              <a:rPr lang="en-US" dirty="0" smtClean="0"/>
              <a:t>.</a:t>
            </a:r>
            <a:endParaRPr lang="ru-RU" dirty="0"/>
          </a:p>
        </p:txBody>
      </p:sp>
      <p:sp>
        <p:nvSpPr>
          <p:cNvPr id="3" name="Прямоугольник 2"/>
          <p:cNvSpPr/>
          <p:nvPr/>
        </p:nvSpPr>
        <p:spPr>
          <a:xfrm>
            <a:off x="2051720" y="836712"/>
            <a:ext cx="5400600" cy="646331"/>
          </a:xfrm>
          <a:prstGeom prst="rect">
            <a:avLst/>
          </a:prstGeom>
        </p:spPr>
        <p:txBody>
          <a:bodyPr wrap="square">
            <a:spAutoFit/>
          </a:bodyPr>
          <a:lstStyle/>
          <a:p>
            <a:pPr lvl="0"/>
            <a:r>
              <a:rPr lang="en-US" sz="3600" b="1" dirty="0" err="1" smtClean="0">
                <a:solidFill>
                  <a:prstClr val="black"/>
                </a:solidFill>
              </a:rPr>
              <a:t>Cardioactive</a:t>
            </a:r>
            <a:r>
              <a:rPr lang="en-US" sz="3600" b="1" dirty="0" smtClean="0">
                <a:solidFill>
                  <a:prstClr val="black"/>
                </a:solidFill>
              </a:rPr>
              <a:t> glycosides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052736"/>
            <a:ext cx="5904656" cy="3570208"/>
          </a:xfrm>
          <a:prstGeom prst="rect">
            <a:avLst/>
          </a:prstGeom>
        </p:spPr>
        <p:txBody>
          <a:bodyPr wrap="square">
            <a:spAutoFit/>
          </a:bodyPr>
          <a:lstStyle/>
          <a:p>
            <a:r>
              <a:rPr lang="en-US" sz="2400" b="1" dirty="0" smtClean="0"/>
              <a:t>Pharmacology:</a:t>
            </a:r>
          </a:p>
          <a:p>
            <a:endParaRPr lang="en-US" sz="1000" dirty="0" smtClean="0"/>
          </a:p>
          <a:p>
            <a:r>
              <a:rPr lang="en-US" sz="2400" dirty="0" smtClean="0"/>
              <a:t>    Alkaloids increase uterine contractions. </a:t>
            </a:r>
            <a:r>
              <a:rPr lang="en-US" sz="2400" dirty="0" err="1" smtClean="0"/>
              <a:t>Stachydrine</a:t>
            </a:r>
            <a:r>
              <a:rPr lang="en-US" sz="2400" dirty="0" smtClean="0"/>
              <a:t> is </a:t>
            </a:r>
            <a:r>
              <a:rPr lang="en-US" sz="2400" dirty="0" err="1" smtClean="0"/>
              <a:t>oxytocic</a:t>
            </a:r>
            <a:r>
              <a:rPr lang="en-US" sz="2400" dirty="0" smtClean="0"/>
              <a:t> &amp; sedative. </a:t>
            </a:r>
            <a:r>
              <a:rPr lang="en-US" sz="2400" dirty="0" err="1" smtClean="0"/>
              <a:t>Leonurine</a:t>
            </a:r>
            <a:r>
              <a:rPr lang="en-US" sz="2400" dirty="0" smtClean="0"/>
              <a:t> is </a:t>
            </a:r>
            <a:r>
              <a:rPr lang="en-US" sz="2400" dirty="0" err="1" smtClean="0"/>
              <a:t>uterotonic</a:t>
            </a:r>
            <a:r>
              <a:rPr lang="en-US" sz="2400" dirty="0" smtClean="0"/>
              <a:t>, sedative, </a:t>
            </a:r>
            <a:r>
              <a:rPr lang="en-US" sz="2400" dirty="0" err="1" smtClean="0"/>
              <a:t>hypotensive</a:t>
            </a:r>
            <a:r>
              <a:rPr lang="en-US" sz="2400" dirty="0" smtClean="0"/>
              <a:t>, and </a:t>
            </a:r>
            <a:r>
              <a:rPr lang="en-US" sz="2400" dirty="0" err="1" smtClean="0"/>
              <a:t>cardioactive</a:t>
            </a:r>
            <a:r>
              <a:rPr lang="en-US" sz="2400" dirty="0" smtClean="0"/>
              <a:t>.</a:t>
            </a:r>
          </a:p>
          <a:p>
            <a:r>
              <a:rPr lang="en-US" sz="2400" dirty="0" smtClean="0"/>
              <a:t>    Glycosides are antiseptic, </a:t>
            </a:r>
            <a:r>
              <a:rPr lang="en-US" sz="2400" dirty="0" err="1" smtClean="0"/>
              <a:t>nervine</a:t>
            </a:r>
            <a:r>
              <a:rPr lang="en-US" sz="2400" dirty="0" smtClean="0"/>
              <a:t>, anti-spasmodic, and </a:t>
            </a:r>
            <a:r>
              <a:rPr lang="en-US" sz="2400" dirty="0" err="1" smtClean="0"/>
              <a:t>hypotensive</a:t>
            </a:r>
            <a:r>
              <a:rPr lang="en-US" sz="2400" dirty="0" smtClean="0"/>
              <a:t>.</a:t>
            </a:r>
          </a:p>
          <a:p>
            <a:r>
              <a:rPr lang="en-US" sz="2400" dirty="0" smtClean="0"/>
              <a:t>    </a:t>
            </a:r>
            <a:r>
              <a:rPr lang="en-US" sz="2400" dirty="0" err="1" smtClean="0"/>
              <a:t>Ursolic</a:t>
            </a:r>
            <a:r>
              <a:rPr lang="en-US" sz="2400" dirty="0" smtClean="0"/>
              <a:t> acid is anti-viral, anti-tumor, </a:t>
            </a:r>
            <a:r>
              <a:rPr lang="en-US" sz="2400" dirty="0" err="1" smtClean="0"/>
              <a:t>cytotoxic</a:t>
            </a:r>
            <a:r>
              <a:rPr lang="en-US" sz="2400" dirty="0" smtClean="0"/>
              <a:t>.</a:t>
            </a:r>
            <a:endParaRPr lang="ru-RU"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052736"/>
            <a:ext cx="6264696" cy="4154984"/>
          </a:xfrm>
          <a:prstGeom prst="rect">
            <a:avLst/>
          </a:prstGeom>
        </p:spPr>
        <p:txBody>
          <a:bodyPr wrap="square">
            <a:spAutoFit/>
          </a:bodyPr>
          <a:lstStyle/>
          <a:p>
            <a:r>
              <a:rPr lang="en-US" sz="2400" b="1" dirty="0" smtClean="0"/>
              <a:t>Pharmacy: </a:t>
            </a:r>
            <a:r>
              <a:rPr lang="en-US" sz="2400" dirty="0" smtClean="0"/>
              <a:t>Infusion: 1 tsp/cup water, 1-2 cups TID. Tincture (1:5, 45%),  4-6 ml TID. Capsules: 250 mg/cap;  1-2 cap TID.</a:t>
            </a:r>
          </a:p>
          <a:p>
            <a:endParaRPr lang="en-US" sz="2400" dirty="0" smtClean="0"/>
          </a:p>
          <a:p>
            <a:r>
              <a:rPr lang="en-US" sz="2400" b="1" dirty="0" smtClean="0"/>
              <a:t>Toxicity: </a:t>
            </a:r>
            <a:r>
              <a:rPr lang="en-US" sz="2400" dirty="0" smtClean="0"/>
              <a:t>No adverse effects expected within recommended doses.</a:t>
            </a:r>
          </a:p>
          <a:p>
            <a:endParaRPr lang="en-US" sz="2400" dirty="0" smtClean="0"/>
          </a:p>
          <a:p>
            <a:r>
              <a:rPr lang="en-US" sz="2400" b="1" dirty="0" smtClean="0"/>
              <a:t>Contraindicated: </a:t>
            </a:r>
            <a:r>
              <a:rPr lang="en-US" sz="2400" dirty="0" smtClean="0"/>
              <a:t>Pregnancy, </a:t>
            </a:r>
            <a:r>
              <a:rPr lang="en-US" sz="2400" dirty="0" err="1" smtClean="0"/>
              <a:t>menorrhagia</a:t>
            </a:r>
            <a:r>
              <a:rPr lang="en-US" sz="2400" dirty="0" smtClean="0"/>
              <a:t>.</a:t>
            </a:r>
          </a:p>
          <a:p>
            <a:endParaRPr lang="en-US" sz="2400" dirty="0" smtClean="0"/>
          </a:p>
          <a:p>
            <a:r>
              <a:rPr lang="en-US" sz="2400" b="1" dirty="0" smtClean="0"/>
              <a:t>Interactions: </a:t>
            </a:r>
            <a:r>
              <a:rPr lang="en-US" sz="2400" dirty="0" smtClean="0"/>
              <a:t>None reported. Theoretically interact with heart and cardiovascular therapy.</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19872" y="692696"/>
            <a:ext cx="2884123" cy="646331"/>
          </a:xfrm>
          <a:prstGeom prst="rect">
            <a:avLst/>
          </a:prstGeom>
        </p:spPr>
        <p:txBody>
          <a:bodyPr wrap="none">
            <a:spAutoFit/>
          </a:bodyPr>
          <a:lstStyle/>
          <a:p>
            <a:r>
              <a:rPr lang="it-IT" sz="3600" b="1" i="1" dirty="0" smtClean="0">
                <a:solidFill>
                  <a:prstClr val="black"/>
                </a:solidFill>
              </a:rPr>
              <a:t>Urginea scilla </a:t>
            </a:r>
            <a:endParaRPr lang="ru-RU" sz="3600" i="1" dirty="0"/>
          </a:p>
        </p:txBody>
      </p:sp>
      <p:sp>
        <p:nvSpPr>
          <p:cNvPr id="4" name="Прямоугольник 3"/>
          <p:cNvSpPr/>
          <p:nvPr/>
        </p:nvSpPr>
        <p:spPr>
          <a:xfrm>
            <a:off x="251520" y="2276872"/>
            <a:ext cx="3816424" cy="1846659"/>
          </a:xfrm>
          <a:prstGeom prst="rect">
            <a:avLst/>
          </a:prstGeom>
        </p:spPr>
        <p:txBody>
          <a:bodyPr wrap="square">
            <a:spAutoFit/>
          </a:bodyPr>
          <a:lstStyle/>
          <a:p>
            <a:r>
              <a:rPr lang="en-US" sz="2400" dirty="0" smtClean="0"/>
              <a:t>Common name: </a:t>
            </a:r>
            <a:r>
              <a:rPr lang="en-US" sz="2400" dirty="0" err="1" smtClean="0"/>
              <a:t>Squill</a:t>
            </a:r>
            <a:endParaRPr lang="en-US" sz="2400" dirty="0" smtClean="0"/>
          </a:p>
          <a:p>
            <a:r>
              <a:rPr lang="en-US" sz="2400" dirty="0" smtClean="0"/>
              <a:t>Family: </a:t>
            </a:r>
            <a:r>
              <a:rPr lang="it-IT" sz="2400" dirty="0" smtClean="0"/>
              <a:t>Liliaceae</a:t>
            </a:r>
          </a:p>
          <a:p>
            <a:r>
              <a:rPr lang="en-US" sz="2400" dirty="0" smtClean="0"/>
              <a:t>Part used: Bulb, cut into slices, dried and powdered. </a:t>
            </a:r>
          </a:p>
          <a:p>
            <a:endParaRPr lang="en-US" dirty="0" smtClean="0"/>
          </a:p>
        </p:txBody>
      </p:sp>
      <p:pic>
        <p:nvPicPr>
          <p:cNvPr id="65538" name="Picture 2" descr="https://www.llifle.com/photos/Urginea_maritima_9567_l.jpg"/>
          <p:cNvPicPr>
            <a:picLocks noChangeAspect="1" noChangeArrowheads="1"/>
          </p:cNvPicPr>
          <p:nvPr/>
        </p:nvPicPr>
        <p:blipFill>
          <a:blip r:embed="rId2" cstate="print"/>
          <a:srcRect/>
          <a:stretch>
            <a:fillRect/>
          </a:stretch>
        </p:blipFill>
        <p:spPr bwMode="auto">
          <a:xfrm>
            <a:off x="3995936" y="1772816"/>
            <a:ext cx="4824000" cy="4824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124744"/>
            <a:ext cx="6408712" cy="4154984"/>
          </a:xfrm>
          <a:prstGeom prst="rect">
            <a:avLst/>
          </a:prstGeom>
        </p:spPr>
        <p:txBody>
          <a:bodyPr wrap="square">
            <a:spAutoFit/>
          </a:bodyPr>
          <a:lstStyle/>
          <a:p>
            <a:r>
              <a:rPr lang="en-US" sz="2400" b="1" dirty="0" smtClean="0"/>
              <a:t>Habitat </a:t>
            </a:r>
          </a:p>
          <a:p>
            <a:r>
              <a:rPr lang="en-US" sz="2400" dirty="0" smtClean="0"/>
              <a:t>The </a:t>
            </a:r>
            <a:r>
              <a:rPr lang="en-US" sz="2400" dirty="0" err="1" smtClean="0"/>
              <a:t>Squill</a:t>
            </a:r>
            <a:r>
              <a:rPr lang="en-US" sz="2400" dirty="0" smtClean="0"/>
              <a:t> is found in dry, sandy places, especially the seacoast in most of the Mediterranean districts, being abundant in southern Spain, where it is by no means confined to the coast, and is found in Portugal, Morocco, Algeria, Corsica, southern France, Italy, Malta, Dalmatia, Greece, Syria and Asia Minor. In Sicily, where it grows most abundantly, it ascends to an elevation of 3,000 feet. Its range also includes the Canary Islands and the Cape of Good Hope. </a:t>
            </a:r>
            <a:endParaRPr lang="ru-RU"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484784"/>
            <a:ext cx="6696744" cy="3323987"/>
          </a:xfrm>
          <a:prstGeom prst="rect">
            <a:avLst/>
          </a:prstGeom>
        </p:spPr>
        <p:txBody>
          <a:bodyPr wrap="square">
            <a:spAutoFit/>
          </a:bodyPr>
          <a:lstStyle/>
          <a:p>
            <a:r>
              <a:rPr lang="en-US" sz="2400" b="1" dirty="0" smtClean="0"/>
              <a:t>Constituents</a:t>
            </a:r>
          </a:p>
          <a:p>
            <a:r>
              <a:rPr lang="en-US" sz="2400" dirty="0" smtClean="0"/>
              <a:t>The chemical constituents of </a:t>
            </a:r>
            <a:r>
              <a:rPr lang="en-US" sz="2400" dirty="0" err="1" smtClean="0"/>
              <a:t>Squill</a:t>
            </a:r>
            <a:r>
              <a:rPr lang="en-US" sz="2400" dirty="0" smtClean="0"/>
              <a:t> are imperfectly known. Merck, in 1879, separated the three bitter glucosidal substances </a:t>
            </a:r>
            <a:r>
              <a:rPr lang="en-US" sz="2400" dirty="0" err="1" smtClean="0"/>
              <a:t>Scillitoxin</a:t>
            </a:r>
            <a:r>
              <a:rPr lang="en-US" sz="2400" dirty="0" smtClean="0"/>
              <a:t>, </a:t>
            </a:r>
            <a:r>
              <a:rPr lang="en-US" sz="2400" dirty="0" err="1" smtClean="0"/>
              <a:t>Scillipicrin</a:t>
            </a:r>
            <a:r>
              <a:rPr lang="en-US" sz="2400" dirty="0" smtClean="0"/>
              <a:t> and </a:t>
            </a:r>
            <a:r>
              <a:rPr lang="en-US" sz="2400" dirty="0" err="1" smtClean="0"/>
              <a:t>Scillin</a:t>
            </a:r>
            <a:r>
              <a:rPr lang="en-US" sz="2400" dirty="0" smtClean="0"/>
              <a:t>. The first two are amorphous and act upon the heart, the former being the more active; </a:t>
            </a:r>
            <a:r>
              <a:rPr lang="en-US" sz="2400" dirty="0" err="1" smtClean="0"/>
              <a:t>Scillin</a:t>
            </a:r>
            <a:r>
              <a:rPr lang="en-US" sz="2400" dirty="0" smtClean="0"/>
              <a:t> is crystalline and causes numbness </a:t>
            </a:r>
            <a:r>
              <a:rPr lang="en-US" sz="2400" smtClean="0"/>
              <a:t>and </a:t>
            </a:r>
            <a:r>
              <a:rPr lang="en-US" sz="2400" smtClean="0"/>
              <a:t>vomiting, </a:t>
            </a:r>
            <a:r>
              <a:rPr lang="en-US" sz="2400" dirty="0" smtClean="0"/>
              <a:t>expectorant principle.</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052736"/>
            <a:ext cx="7272808" cy="4431983"/>
          </a:xfrm>
          <a:prstGeom prst="rect">
            <a:avLst/>
          </a:prstGeom>
        </p:spPr>
        <p:txBody>
          <a:bodyPr wrap="square">
            <a:spAutoFit/>
          </a:bodyPr>
          <a:lstStyle/>
          <a:p>
            <a:r>
              <a:rPr lang="en-US" sz="2400" dirty="0" smtClean="0"/>
              <a:t>Other constituents are mucilaginous and saccharine matter, including a </a:t>
            </a:r>
            <a:r>
              <a:rPr lang="en-US" sz="2400" dirty="0" err="1" smtClean="0"/>
              <a:t>Sinistrin</a:t>
            </a:r>
            <a:r>
              <a:rPr lang="en-US" sz="2400" dirty="0" smtClean="0"/>
              <a:t>, an </a:t>
            </a:r>
            <a:r>
              <a:rPr lang="en-US" sz="2400" dirty="0" err="1" smtClean="0"/>
              <a:t>Inulin</a:t>
            </a:r>
            <a:r>
              <a:rPr lang="en-US" sz="2400" dirty="0" smtClean="0"/>
              <a:t>-like substance, Calcium oxalate is also present, in bundles of long, acicular crystals, which easily penetrate the skin when the bulbs are handled, and causes intense irritation, sometimes eruption, if a piece of fresh </a:t>
            </a:r>
            <a:r>
              <a:rPr lang="en-US" sz="2400" dirty="0" err="1" smtClean="0"/>
              <a:t>Squill</a:t>
            </a:r>
            <a:r>
              <a:rPr lang="en-US" sz="2400" dirty="0" smtClean="0"/>
              <a:t> is rubbed on the skin.</a:t>
            </a:r>
          </a:p>
          <a:p>
            <a:r>
              <a:rPr lang="en-US" sz="2400" dirty="0" smtClean="0"/>
              <a:t>The toxicity of </a:t>
            </a:r>
            <a:r>
              <a:rPr lang="en-US" sz="2400" dirty="0" err="1" smtClean="0"/>
              <a:t>Squills</a:t>
            </a:r>
            <a:r>
              <a:rPr lang="en-US" sz="2400" dirty="0" smtClean="0"/>
              <a:t> has more recently been ascribed to a single, bitter, non-nitrogenous </a:t>
            </a:r>
            <a:r>
              <a:rPr lang="en-US" sz="2400" dirty="0" err="1" smtClean="0"/>
              <a:t>glucoside</a:t>
            </a:r>
            <a:r>
              <a:rPr lang="en-US" sz="2400" dirty="0" smtClean="0"/>
              <a:t>, to which the name </a:t>
            </a:r>
            <a:r>
              <a:rPr lang="en-US" sz="2400" dirty="0" err="1" smtClean="0"/>
              <a:t>Scillitinis</a:t>
            </a:r>
            <a:r>
              <a:rPr lang="en-US" sz="2400" dirty="0" smtClean="0"/>
              <a:t> given, and which is the active diuretic and expectorant principle.</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836712"/>
            <a:ext cx="7128792" cy="4893647"/>
          </a:xfrm>
          <a:prstGeom prst="rect">
            <a:avLst/>
          </a:prstGeom>
        </p:spPr>
        <p:txBody>
          <a:bodyPr wrap="square">
            <a:spAutoFit/>
          </a:bodyPr>
          <a:lstStyle/>
          <a:p>
            <a:r>
              <a:rPr lang="en-US" sz="2400" b="1" dirty="0" smtClean="0"/>
              <a:t>Medicinal Action</a:t>
            </a:r>
          </a:p>
          <a:p>
            <a:r>
              <a:rPr lang="en-US" sz="2400" dirty="0" smtClean="0"/>
              <a:t>The Medicinal </a:t>
            </a:r>
            <a:r>
              <a:rPr lang="en-US" sz="2400" dirty="0" err="1" smtClean="0"/>
              <a:t>Squill</a:t>
            </a:r>
            <a:r>
              <a:rPr lang="en-US" sz="2400" dirty="0" smtClean="0"/>
              <a:t> was valued as a medicine in early classic times and has ever since been employed by physicians, being official in all pharmacopoeias. </a:t>
            </a:r>
          </a:p>
          <a:p>
            <a:r>
              <a:rPr lang="en-US" sz="2400" dirty="0" smtClean="0"/>
              <a:t>It is mentioned by Theophrastus in the third century before Christ, and was known to all the ancient Greek physicians. </a:t>
            </a:r>
          </a:p>
          <a:p>
            <a:r>
              <a:rPr lang="en-US" sz="2400" dirty="0" smtClean="0"/>
              <a:t>As a diuretic, it is frequently employed in dropsy, whether due to chronic disease of the kidneys or to the renal congestion consequent to chronic cardiac disease. </a:t>
            </a:r>
            <a:r>
              <a:rPr lang="en-US" sz="2400" dirty="0" err="1" smtClean="0"/>
              <a:t>Squill</a:t>
            </a:r>
            <a:r>
              <a:rPr lang="en-US" sz="2400" dirty="0" smtClean="0"/>
              <a:t> is not employed, however, when the kidneys are acutely inflamed. In the treatment of cardiac dropsy, </a:t>
            </a:r>
            <a:r>
              <a:rPr lang="en-US" sz="2400" dirty="0" err="1" smtClean="0"/>
              <a:t>Squill</a:t>
            </a:r>
            <a:r>
              <a:rPr lang="en-US" sz="2400" dirty="0" smtClean="0"/>
              <a:t> is frequently combined with digitalis.</a:t>
            </a:r>
            <a:endParaRPr lang="ru-RU"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052736"/>
            <a:ext cx="6048672" cy="4893647"/>
          </a:xfrm>
          <a:prstGeom prst="rect">
            <a:avLst/>
          </a:prstGeom>
        </p:spPr>
        <p:txBody>
          <a:bodyPr wrap="square">
            <a:spAutoFit/>
          </a:bodyPr>
          <a:lstStyle/>
          <a:p>
            <a:r>
              <a:rPr lang="en-US" sz="2400" dirty="0" err="1" smtClean="0"/>
              <a:t>Squill</a:t>
            </a:r>
            <a:r>
              <a:rPr lang="en-US" sz="2400" dirty="0" smtClean="0"/>
              <a:t> stimulates the bronchial mucous membrane and is given in bronchitis after subsidence of the acute inflammation. It is generally used in combination with other stimulating expectorants, its effects being thereby increased, and is considered most useful in chronic bronchitis, catarrhal affections and asthma. The tincture is administered combined with other expectorants, especially </a:t>
            </a:r>
            <a:r>
              <a:rPr lang="en-US" sz="2400" dirty="0" err="1" smtClean="0"/>
              <a:t>ipecacuanha</a:t>
            </a:r>
            <a:r>
              <a:rPr lang="en-US" sz="2400" dirty="0" smtClean="0"/>
              <a:t> and ammonium carbonate. Vinegar, </a:t>
            </a:r>
            <a:r>
              <a:rPr lang="en-US" sz="2400" dirty="0" err="1" smtClean="0"/>
              <a:t>Oxymel</a:t>
            </a:r>
            <a:r>
              <a:rPr lang="en-US" sz="2400" dirty="0" smtClean="0"/>
              <a:t> and Syrup of </a:t>
            </a:r>
            <a:r>
              <a:rPr lang="en-US" sz="2400" dirty="0" err="1" smtClean="0"/>
              <a:t>Squill</a:t>
            </a:r>
            <a:r>
              <a:rPr lang="en-US" sz="2400" dirty="0" smtClean="0"/>
              <a:t> are also common constituents of expectorant cough mixtures.</a:t>
            </a:r>
            <a:endParaRPr lang="ru-RU"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052736"/>
            <a:ext cx="6264696" cy="4524315"/>
          </a:xfrm>
          <a:prstGeom prst="rect">
            <a:avLst/>
          </a:prstGeom>
        </p:spPr>
        <p:txBody>
          <a:bodyPr wrap="square">
            <a:spAutoFit/>
          </a:bodyPr>
          <a:lstStyle/>
          <a:p>
            <a:r>
              <a:rPr lang="en-US" sz="2400" b="1" dirty="0" smtClean="0"/>
              <a:t>Medicinal Uses</a:t>
            </a:r>
          </a:p>
          <a:p>
            <a:r>
              <a:rPr lang="en-US" sz="2400" dirty="0" smtClean="0"/>
              <a:t>It is largely used for its stimulating, expectorant and </a:t>
            </a:r>
            <a:r>
              <a:rPr lang="en-US" sz="2400" dirty="0" err="1" smtClean="0"/>
              <a:t>diuretie</a:t>
            </a:r>
            <a:r>
              <a:rPr lang="en-US" sz="2400" dirty="0" smtClean="0"/>
              <a:t> properties, and is also a cardiac tonic, acting in a similar manner to digitalis, slowing and strengthening the pulse, though more irritating to the gastro-intestinal mucous membrane. On account of its irritant qualities it is not administered in diseases of an acute inflammatory nature. It has also been given as an emetic in whooping-cough and croup, usually combined with </a:t>
            </a:r>
            <a:r>
              <a:rPr lang="en-US" sz="2400" dirty="0" err="1" smtClean="0"/>
              <a:t>ipecacuanha</a:t>
            </a:r>
            <a:r>
              <a:rPr lang="en-US" sz="2400" dirty="0" smtClean="0"/>
              <a:t>, but as an emetic is considered very uncertain in its action.</a:t>
            </a:r>
            <a:endParaRPr lang="ru-RU"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052736"/>
            <a:ext cx="6336704" cy="2308324"/>
          </a:xfrm>
          <a:prstGeom prst="rect">
            <a:avLst/>
          </a:prstGeom>
        </p:spPr>
        <p:txBody>
          <a:bodyPr wrap="square">
            <a:spAutoFit/>
          </a:bodyPr>
          <a:lstStyle/>
          <a:p>
            <a:r>
              <a:rPr lang="en-US" sz="2400" dirty="0" smtClean="0"/>
              <a:t>To prevent its too great action on the stomach, it is frequently combined with a portion of opium. With calomel, it forms a powerful stimulant of the urinary organs. (A pill containing 1 grain each of </a:t>
            </a:r>
            <a:r>
              <a:rPr lang="en-US" sz="2400" dirty="0" err="1" smtClean="0"/>
              <a:t>Squill</a:t>
            </a:r>
            <a:r>
              <a:rPr lang="en-US" sz="2400" dirty="0" smtClean="0"/>
              <a:t>, digitalis and calomel is popularly known as Niemeyer's pill.)</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124744"/>
            <a:ext cx="6552728" cy="3693319"/>
          </a:xfrm>
          <a:prstGeom prst="rect">
            <a:avLst/>
          </a:prstGeom>
        </p:spPr>
        <p:txBody>
          <a:bodyPr wrap="square">
            <a:spAutoFit/>
          </a:bodyPr>
          <a:lstStyle/>
          <a:p>
            <a:endParaRPr lang="en-US" dirty="0" smtClean="0"/>
          </a:p>
          <a:p>
            <a:r>
              <a:rPr lang="en-US" sz="2400" dirty="0" smtClean="0"/>
              <a:t>These powerful and fascinating constituents are found in various medicinal plants, specifically cardiac glycosides such as </a:t>
            </a:r>
            <a:r>
              <a:rPr lang="en-US" sz="2400" dirty="0" err="1" smtClean="0"/>
              <a:t>digitoxin</a:t>
            </a:r>
            <a:r>
              <a:rPr lang="en-US" sz="2400" dirty="0" smtClean="0"/>
              <a:t> and </a:t>
            </a:r>
            <a:r>
              <a:rPr lang="en-US" sz="2400" dirty="0" err="1" smtClean="0"/>
              <a:t>convallotoxin</a:t>
            </a:r>
            <a:r>
              <a:rPr lang="en-US" sz="2400" dirty="0" smtClean="0"/>
              <a:t> have a strong, direct action on the heart, supporting the rate of contraction when it is failing. They are also significantly diuretic, helping to stimulate urine production, thus increasing the removal of fluid from the tissues and circulatory system.</a:t>
            </a:r>
            <a:endParaRPr lang="ru-RU"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836712"/>
            <a:ext cx="6552728" cy="5262979"/>
          </a:xfrm>
          <a:prstGeom prst="rect">
            <a:avLst/>
          </a:prstGeom>
        </p:spPr>
        <p:txBody>
          <a:bodyPr wrap="square">
            <a:spAutoFit/>
          </a:bodyPr>
          <a:lstStyle/>
          <a:p>
            <a:r>
              <a:rPr lang="en-US" sz="2400" b="1" dirty="0" smtClean="0">
                <a:solidFill>
                  <a:prstClr val="black"/>
                </a:solidFill>
              </a:rPr>
              <a:t>Toxicity:</a:t>
            </a:r>
          </a:p>
          <a:p>
            <a:r>
              <a:rPr lang="en-US" sz="2400" dirty="0" smtClean="0"/>
              <a:t>In poisonous doses, </a:t>
            </a:r>
            <a:r>
              <a:rPr lang="en-US" sz="2400" dirty="0" err="1" smtClean="0"/>
              <a:t>Squill</a:t>
            </a:r>
            <a:r>
              <a:rPr lang="en-US" sz="2400" dirty="0" smtClean="0"/>
              <a:t> produces violent inflammation of the gastro-intestinal and </a:t>
            </a:r>
            <a:r>
              <a:rPr lang="en-US" sz="2400" dirty="0" err="1" smtClean="0"/>
              <a:t>genito</a:t>
            </a:r>
            <a:r>
              <a:rPr lang="en-US" sz="2400" dirty="0" smtClean="0"/>
              <a:t>-urinary tracts, manifested by nausea, vomiting, abdominal pains and purging, and, in addition, dullness, </a:t>
            </a:r>
            <a:r>
              <a:rPr lang="en-US" sz="2400" dirty="0" err="1" smtClean="0"/>
              <a:t>stupour</a:t>
            </a:r>
            <a:r>
              <a:rPr lang="en-US" sz="2400" dirty="0" smtClean="0"/>
              <a:t>, convulsions, a marked fall in temperature, enfeebled circulation and sometimes death.</a:t>
            </a:r>
          </a:p>
          <a:p>
            <a:r>
              <a:rPr lang="en-US" sz="2400" dirty="0" smtClean="0"/>
              <a:t>The powdered drug and extracts made from it have been largely used as rat poisons and are said to be very efficacious, the red variety being preferred for this purpose, although there would not seem to be sufficient evidence of its superiority </a:t>
            </a:r>
          </a:p>
          <a:p>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268760"/>
            <a:ext cx="5976664" cy="2308324"/>
          </a:xfrm>
          <a:prstGeom prst="rect">
            <a:avLst/>
          </a:prstGeom>
        </p:spPr>
        <p:txBody>
          <a:bodyPr wrap="square">
            <a:spAutoFit/>
          </a:bodyPr>
          <a:lstStyle/>
          <a:p>
            <a:r>
              <a:rPr lang="en-US" sz="2400" b="1" dirty="0" smtClean="0"/>
              <a:t>Dosage</a:t>
            </a:r>
          </a:p>
          <a:p>
            <a:r>
              <a:rPr lang="en-US" sz="2400" dirty="0" smtClean="0"/>
              <a:t>When given in substance, </a:t>
            </a:r>
            <a:r>
              <a:rPr lang="en-US" sz="2400" dirty="0" err="1" smtClean="0"/>
              <a:t>Squill</a:t>
            </a:r>
            <a:r>
              <a:rPr lang="en-US" sz="2400" dirty="0" smtClean="0"/>
              <a:t> is most conveniently administered in  the form of pill. Also it can be use in the form of Vinegar of </a:t>
            </a:r>
            <a:r>
              <a:rPr lang="en-US" sz="2400" dirty="0" err="1" smtClean="0"/>
              <a:t>Squill</a:t>
            </a:r>
            <a:r>
              <a:rPr lang="en-US" sz="2400" dirty="0" smtClean="0"/>
              <a:t>, Liquid Extract of </a:t>
            </a:r>
            <a:r>
              <a:rPr lang="en-US" sz="2400" dirty="0" err="1" smtClean="0"/>
              <a:t>Squill</a:t>
            </a:r>
            <a:r>
              <a:rPr lang="en-US" sz="2400" dirty="0" smtClean="0"/>
              <a:t>, Syrup of </a:t>
            </a:r>
            <a:r>
              <a:rPr lang="en-US" sz="2400" dirty="0" err="1" smtClean="0"/>
              <a:t>Squill</a:t>
            </a:r>
            <a:r>
              <a:rPr lang="en-US" sz="2400" dirty="0" smtClean="0"/>
              <a:t>, Tincture of </a:t>
            </a:r>
            <a:r>
              <a:rPr lang="en-US" sz="2400" dirty="0" err="1" smtClean="0"/>
              <a:t>Squill</a:t>
            </a:r>
            <a:r>
              <a:rPr lang="en-US" sz="2400" dirty="0" smtClean="0"/>
              <a:t>, </a:t>
            </a:r>
            <a:endParaRPr lang="ru-RU"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340768"/>
            <a:ext cx="4104456" cy="2308324"/>
          </a:xfrm>
          <a:prstGeom prst="rect">
            <a:avLst/>
          </a:prstGeom>
        </p:spPr>
        <p:txBody>
          <a:bodyPr wrap="square">
            <a:spAutoFit/>
          </a:bodyPr>
          <a:lstStyle/>
          <a:p>
            <a:r>
              <a:rPr lang="en-US" sz="2400" dirty="0" smtClean="0"/>
              <a:t>Common name: </a:t>
            </a:r>
            <a:r>
              <a:rPr lang="en-US" sz="2400" dirty="0" err="1" smtClean="0"/>
              <a:t>Christe</a:t>
            </a:r>
            <a:r>
              <a:rPr lang="en-US" sz="2400" dirty="0" smtClean="0"/>
              <a:t> </a:t>
            </a:r>
            <a:r>
              <a:rPr lang="en-US" sz="2400" dirty="0" err="1" smtClean="0"/>
              <a:t>Herbe</a:t>
            </a:r>
            <a:r>
              <a:rPr lang="en-US" sz="2400" dirty="0" smtClean="0"/>
              <a:t>. Christmas Rose. </a:t>
            </a:r>
            <a:r>
              <a:rPr lang="en-US" sz="2400" dirty="0" err="1" smtClean="0"/>
              <a:t>Melampode</a:t>
            </a:r>
            <a:r>
              <a:rPr lang="en-US" sz="2400" dirty="0" smtClean="0"/>
              <a:t>. </a:t>
            </a:r>
            <a:br>
              <a:rPr lang="en-US" sz="2400" dirty="0" smtClean="0"/>
            </a:br>
            <a:r>
              <a:rPr lang="en-US" sz="2400" dirty="0" smtClean="0"/>
              <a:t>Family: </a:t>
            </a:r>
            <a:r>
              <a:rPr lang="en-US" sz="2400" dirty="0" err="1" smtClean="0"/>
              <a:t>Ranunculaceae</a:t>
            </a:r>
            <a:r>
              <a:rPr lang="en-US" sz="2400" dirty="0" smtClean="0"/>
              <a:t> </a:t>
            </a:r>
          </a:p>
          <a:p>
            <a:r>
              <a:rPr lang="en-US" sz="2400" dirty="0" smtClean="0"/>
              <a:t>Part used: Rhizome, root. </a:t>
            </a:r>
          </a:p>
          <a:p>
            <a:endParaRPr lang="en-US" sz="2400" dirty="0" smtClean="0"/>
          </a:p>
          <a:p>
            <a:endParaRPr lang="en-US" sz="2400" dirty="0"/>
          </a:p>
        </p:txBody>
      </p:sp>
      <p:sp>
        <p:nvSpPr>
          <p:cNvPr id="3" name="Прямоугольник 2"/>
          <p:cNvSpPr/>
          <p:nvPr/>
        </p:nvSpPr>
        <p:spPr>
          <a:xfrm>
            <a:off x="2915816" y="476672"/>
            <a:ext cx="3427541" cy="646331"/>
          </a:xfrm>
          <a:prstGeom prst="rect">
            <a:avLst/>
          </a:prstGeom>
        </p:spPr>
        <p:txBody>
          <a:bodyPr wrap="none">
            <a:spAutoFit/>
          </a:bodyPr>
          <a:lstStyle/>
          <a:p>
            <a:r>
              <a:rPr lang="en-US" sz="3600" b="1" i="1" dirty="0" err="1" smtClean="0">
                <a:solidFill>
                  <a:prstClr val="black"/>
                </a:solidFill>
              </a:rPr>
              <a:t>Helleborus</a:t>
            </a:r>
            <a:r>
              <a:rPr lang="en-US" sz="3600" b="1" i="1" dirty="0" smtClean="0">
                <a:solidFill>
                  <a:prstClr val="black"/>
                </a:solidFill>
              </a:rPr>
              <a:t> </a:t>
            </a:r>
            <a:r>
              <a:rPr lang="en-US" sz="3600" b="1" i="1" dirty="0" err="1" smtClean="0">
                <a:solidFill>
                  <a:prstClr val="black"/>
                </a:solidFill>
              </a:rPr>
              <a:t>niger</a:t>
            </a:r>
            <a:r>
              <a:rPr lang="en-US" sz="3600" b="1" i="1" dirty="0" smtClean="0">
                <a:solidFill>
                  <a:prstClr val="black"/>
                </a:solidFill>
              </a:rPr>
              <a:t> </a:t>
            </a:r>
            <a:endParaRPr lang="ru-RU" sz="3600" i="1" dirty="0"/>
          </a:p>
        </p:txBody>
      </p:sp>
      <p:pic>
        <p:nvPicPr>
          <p:cNvPr id="1026" name="Picture 2" descr="https://www.botanical.com/botanical/mgmh/h/helbla14-l.jpg"/>
          <p:cNvPicPr>
            <a:picLocks noChangeAspect="1" noChangeArrowheads="1"/>
          </p:cNvPicPr>
          <p:nvPr/>
        </p:nvPicPr>
        <p:blipFill>
          <a:blip r:embed="rId2" cstate="print"/>
          <a:srcRect/>
          <a:stretch>
            <a:fillRect/>
          </a:stretch>
        </p:blipFill>
        <p:spPr bwMode="auto">
          <a:xfrm>
            <a:off x="5364088" y="1268760"/>
            <a:ext cx="3514800" cy="5220000"/>
          </a:xfrm>
          <a:prstGeom prst="rect">
            <a:avLst/>
          </a:prstGeom>
          <a:noFill/>
        </p:spPr>
      </p:pic>
      <p:pic>
        <p:nvPicPr>
          <p:cNvPr id="1028" name="Picture 4" descr="https://worldoffloweringplants.com/wp-content/uploads/2014/07/Helleborus-niger-Christmas-Rose2-702x527.jpg"/>
          <p:cNvPicPr>
            <a:picLocks noChangeAspect="1" noChangeArrowheads="1"/>
          </p:cNvPicPr>
          <p:nvPr/>
        </p:nvPicPr>
        <p:blipFill>
          <a:blip r:embed="rId3" cstate="print"/>
          <a:srcRect/>
          <a:stretch>
            <a:fillRect/>
          </a:stretch>
        </p:blipFill>
        <p:spPr bwMode="auto">
          <a:xfrm>
            <a:off x="251520" y="3068960"/>
            <a:ext cx="4795445" cy="36000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196752"/>
            <a:ext cx="5616624" cy="3046988"/>
          </a:xfrm>
          <a:prstGeom prst="rect">
            <a:avLst/>
          </a:prstGeom>
        </p:spPr>
        <p:txBody>
          <a:bodyPr wrap="square">
            <a:spAutoFit/>
          </a:bodyPr>
          <a:lstStyle/>
          <a:p>
            <a:r>
              <a:rPr lang="en-US" sz="2400" b="1" dirty="0" smtClean="0"/>
              <a:t>Habitat</a:t>
            </a:r>
          </a:p>
          <a:p>
            <a:r>
              <a:rPr lang="en-US" sz="2400" dirty="0" smtClean="0"/>
              <a:t>It is a native of the mountainous regions of Central and Southern Europe, Greece and Asia Minor, and is cultivated largely in this country as a garden plant. Supplies of the dried rhizome, from which the drug is prepared, have hitherto come principally from Germany.</a:t>
            </a:r>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1196752"/>
            <a:ext cx="5760640" cy="3416320"/>
          </a:xfrm>
          <a:prstGeom prst="rect">
            <a:avLst/>
          </a:prstGeom>
        </p:spPr>
        <p:txBody>
          <a:bodyPr wrap="square">
            <a:spAutoFit/>
          </a:bodyPr>
          <a:lstStyle/>
          <a:p>
            <a:r>
              <a:rPr lang="en-US" sz="2400" b="1" dirty="0" smtClean="0"/>
              <a:t>Constituents</a:t>
            </a:r>
          </a:p>
          <a:p>
            <a:r>
              <a:rPr lang="en-US" sz="2400" dirty="0" smtClean="0"/>
              <a:t>Two crystalline </a:t>
            </a:r>
            <a:r>
              <a:rPr lang="en-US" sz="2400" dirty="0" err="1" smtClean="0"/>
              <a:t>glucosides</a:t>
            </a:r>
            <a:r>
              <a:rPr lang="en-US" sz="2400" dirty="0" smtClean="0"/>
              <a:t>, </a:t>
            </a:r>
            <a:r>
              <a:rPr lang="en-US" sz="2400" dirty="0" err="1" smtClean="0"/>
              <a:t>Helleborin</a:t>
            </a:r>
            <a:r>
              <a:rPr lang="en-US" sz="2400" dirty="0" smtClean="0"/>
              <a:t> and </a:t>
            </a:r>
            <a:r>
              <a:rPr lang="en-US" sz="2400" dirty="0" err="1" smtClean="0"/>
              <a:t>helleborcin</a:t>
            </a:r>
            <a:r>
              <a:rPr lang="en-US" sz="2400" dirty="0" smtClean="0"/>
              <a:t>, both powerful poisons. </a:t>
            </a:r>
            <a:r>
              <a:rPr lang="en-US" sz="2400" dirty="0" err="1" smtClean="0"/>
              <a:t>Helleborin</a:t>
            </a:r>
            <a:r>
              <a:rPr lang="en-US" sz="2400" dirty="0" smtClean="0"/>
              <a:t> has a burning, acrid taste and is narcotic, </a:t>
            </a:r>
            <a:r>
              <a:rPr lang="en-US" sz="2400" dirty="0" err="1" smtClean="0"/>
              <a:t>helleborcin</a:t>
            </a:r>
            <a:r>
              <a:rPr lang="en-US" sz="2400" dirty="0" smtClean="0"/>
              <a:t> has a sweetish taste and is a highly active cardiac poison, similar in its effects to digitalis and a drastic purgative. Other constituents are resin, fat and starch. No tannin is present.</a:t>
            </a:r>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268760"/>
            <a:ext cx="6552728" cy="3785652"/>
          </a:xfrm>
          <a:prstGeom prst="rect">
            <a:avLst/>
          </a:prstGeom>
        </p:spPr>
        <p:txBody>
          <a:bodyPr wrap="square">
            <a:spAutoFit/>
          </a:bodyPr>
          <a:lstStyle/>
          <a:p>
            <a:r>
              <a:rPr lang="en-US" sz="2400" b="1" dirty="0" smtClean="0"/>
              <a:t>Medicinal Action and Uses</a:t>
            </a:r>
          </a:p>
          <a:p>
            <a:r>
              <a:rPr lang="en-US" sz="2400" dirty="0" smtClean="0"/>
              <a:t>The drug possesses drastic purgative, </a:t>
            </a:r>
            <a:r>
              <a:rPr lang="en-US" sz="2400" dirty="0" err="1" smtClean="0"/>
              <a:t>emmenagogue</a:t>
            </a:r>
            <a:r>
              <a:rPr lang="en-US" sz="2400" dirty="0" smtClean="0"/>
              <a:t> and </a:t>
            </a:r>
            <a:r>
              <a:rPr lang="en-US" sz="2400" dirty="0" err="1" smtClean="0"/>
              <a:t>anthelmintic</a:t>
            </a:r>
            <a:r>
              <a:rPr lang="en-US" sz="2400" dirty="0" smtClean="0"/>
              <a:t> properties, but is violently narcotic. It was formerly much used in dropsy and </a:t>
            </a:r>
            <a:r>
              <a:rPr lang="en-US" sz="2400" dirty="0" err="1" smtClean="0"/>
              <a:t>amenorrhoea</a:t>
            </a:r>
            <a:r>
              <a:rPr lang="en-US" sz="2400" dirty="0" smtClean="0"/>
              <a:t>, and has proved of value in nervous disorders and hysteria. It is used in the form of a tincture, and must be administered with great care.</a:t>
            </a:r>
          </a:p>
          <a:p>
            <a:endParaRPr lang="en-US" sz="2400" dirty="0" smtClean="0"/>
          </a:p>
          <a:p>
            <a:r>
              <a:rPr lang="en-US" sz="2400" dirty="0" smtClean="0"/>
              <a:t>Applied locally, the fresh root is violently irritant.</a:t>
            </a:r>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268760"/>
            <a:ext cx="6120680" cy="3416320"/>
          </a:xfrm>
          <a:prstGeom prst="rect">
            <a:avLst/>
          </a:prstGeom>
        </p:spPr>
        <p:txBody>
          <a:bodyPr wrap="square">
            <a:spAutoFit/>
          </a:bodyPr>
          <a:lstStyle/>
          <a:p>
            <a:r>
              <a:rPr lang="en-US" sz="2400" b="1" dirty="0" smtClean="0"/>
              <a:t>Preparations</a:t>
            </a:r>
          </a:p>
          <a:p>
            <a:r>
              <a:rPr lang="en-US" sz="2400" dirty="0" smtClean="0"/>
              <a:t>Fluid extract, 2 to 10 drops. Solid extract, 1 to 2 grains. Powdered root, 10 to 20 grains as a drastic purge, 2 to 3 grains as an alterative. Decoction, 2 drachms to the pint, a fluid ounce every four hours till effective.</a:t>
            </a:r>
          </a:p>
          <a:p>
            <a:endParaRPr lang="en-US" sz="2400" dirty="0" smtClean="0"/>
          </a:p>
          <a:p>
            <a:r>
              <a:rPr lang="en-US" sz="2400" dirty="0" smtClean="0"/>
              <a:t>A tincture of the fresh root of </a:t>
            </a:r>
            <a:r>
              <a:rPr lang="en-US" sz="2400" i="1" dirty="0" smtClean="0"/>
              <a:t>H. </a:t>
            </a:r>
            <a:r>
              <a:rPr lang="en-US" sz="2400" i="1" dirty="0" err="1" smtClean="0"/>
              <a:t>foetidus</a:t>
            </a:r>
            <a:r>
              <a:rPr lang="en-US" sz="2400" i="1" dirty="0" smtClean="0"/>
              <a:t> </a:t>
            </a:r>
            <a:r>
              <a:rPr lang="en-US" sz="2400" dirty="0" smtClean="0"/>
              <a:t>is used in homoeopathy.</a:t>
            </a: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908721"/>
            <a:ext cx="6912768" cy="5262979"/>
          </a:xfrm>
          <a:prstGeom prst="rect">
            <a:avLst/>
          </a:prstGeom>
        </p:spPr>
        <p:txBody>
          <a:bodyPr wrap="square">
            <a:spAutoFit/>
          </a:bodyPr>
          <a:lstStyle/>
          <a:p>
            <a:r>
              <a:rPr lang="en-US" sz="2400" b="1" dirty="0" smtClean="0"/>
              <a:t>Cardiac glycosides </a:t>
            </a:r>
            <a:r>
              <a:rPr lang="en-US" sz="2400" dirty="0" smtClean="0"/>
              <a:t>are generally used to treat cardiac insufficiency, especially in </a:t>
            </a:r>
            <a:r>
              <a:rPr lang="en-US" sz="2400" dirty="0" err="1" smtClean="0"/>
              <a:t>atrial</a:t>
            </a:r>
            <a:r>
              <a:rPr lang="en-US" sz="2400" dirty="0" smtClean="0"/>
              <a:t> fibrillation &amp; supra ventricular rhythm abnormalities, improving the ability of the myocardium (heart muscle) to perform it’s work. When taken internally they increase force of systole and the contraction of the myocardium, having a positive </a:t>
            </a:r>
            <a:r>
              <a:rPr lang="en-US" sz="2400" dirty="0" err="1" smtClean="0"/>
              <a:t>inotropic</a:t>
            </a:r>
            <a:r>
              <a:rPr lang="en-US" sz="2400" dirty="0" smtClean="0"/>
              <a:t> effect (increased force of contraction of the heart), a negative </a:t>
            </a:r>
            <a:r>
              <a:rPr lang="en-US" sz="2400" dirty="0" err="1" smtClean="0"/>
              <a:t>chronotropic</a:t>
            </a:r>
            <a:r>
              <a:rPr lang="en-US" sz="2400" dirty="0" smtClean="0"/>
              <a:t> effect (slowing the heart rate &amp; reducing conduction velocity at the AV junction), increasing venous return, decreasing vasoconstriction and resistance to ventricular ejection, and increasing cardiac output overall without raising myocardial oxygen requirements.</a:t>
            </a:r>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052736"/>
            <a:ext cx="6120680" cy="3785652"/>
          </a:xfrm>
          <a:prstGeom prst="rect">
            <a:avLst/>
          </a:prstGeom>
        </p:spPr>
        <p:txBody>
          <a:bodyPr wrap="square">
            <a:spAutoFit/>
          </a:bodyPr>
          <a:lstStyle/>
          <a:p>
            <a:r>
              <a:rPr lang="en-US" sz="2400" dirty="0" smtClean="0"/>
              <a:t>At the cellular level, cardiac glycosides act on the cell membrane to inhibit sodium/potassium </a:t>
            </a:r>
            <a:r>
              <a:rPr lang="en-US" sz="2400" dirty="0" err="1" smtClean="0"/>
              <a:t>ATPase</a:t>
            </a:r>
            <a:r>
              <a:rPr lang="en-US" sz="2400" dirty="0" smtClean="0"/>
              <a:t>, resulting in an increase in intracellular calcium concentrations, thereby allowing for the greater force of heart muscle contraction. In addition there is a reduced activation of the </a:t>
            </a:r>
            <a:r>
              <a:rPr lang="en-US" sz="2400" dirty="0" err="1" smtClean="0"/>
              <a:t>renin-angiotensin-aldosterone</a:t>
            </a:r>
            <a:r>
              <a:rPr lang="en-US" sz="2400" dirty="0" smtClean="0"/>
              <a:t> system and a lower circulating level of </a:t>
            </a:r>
            <a:r>
              <a:rPr lang="en-US" sz="2400" dirty="0" err="1" smtClean="0"/>
              <a:t>catecholamines</a:t>
            </a:r>
            <a:r>
              <a:rPr lang="en-US" sz="2400" dirty="0" smtClean="0"/>
              <a:t>, thereby lowering blood pressure in the vasculature overall.</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340768"/>
            <a:ext cx="7272808" cy="3785652"/>
          </a:xfrm>
          <a:prstGeom prst="rect">
            <a:avLst/>
          </a:prstGeom>
        </p:spPr>
        <p:txBody>
          <a:bodyPr wrap="square">
            <a:spAutoFit/>
          </a:bodyPr>
          <a:lstStyle/>
          <a:p>
            <a:r>
              <a:rPr lang="en-US" sz="2400" dirty="0" smtClean="0"/>
              <a:t>The use of herbs rich in cardiac glycosides requires extreme caution, as they have a narrow margin of safety and at higher doses can cause nausea, vomiting, diarrhea, yellowing of vision, confusion, headache, arrhythmia, ventricular extra systole, </a:t>
            </a:r>
            <a:r>
              <a:rPr lang="en-US" sz="2400" dirty="0" err="1" smtClean="0"/>
              <a:t>bradycardia</a:t>
            </a:r>
            <a:r>
              <a:rPr lang="en-US" sz="2400" dirty="0" smtClean="0"/>
              <a:t>. The solubility and removal rates of these glycosides tends to be low, and high levels may easily accrue in the body becoming potentially quite dangerous. Their use requires frequent monitoring of </a:t>
            </a:r>
            <a:r>
              <a:rPr lang="en-US" sz="2400" dirty="0" err="1" smtClean="0"/>
              <a:t>diuresis</a:t>
            </a:r>
            <a:r>
              <a:rPr lang="en-US" sz="2400" dirty="0" smtClean="0"/>
              <a:t>, blood pressure, heart rate and serum potassium levels.</a:t>
            </a:r>
            <a:endParaRPr lang="ru-RU" sz="2400" dirty="0"/>
          </a:p>
        </p:txBody>
      </p:sp>
    </p:spTree>
  </p:cSld>
  <p:clrMapOvr>
    <a:masterClrMapping/>
  </p:clrMapOvr>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3965</Words>
  <Application>Microsoft Office PowerPoint</Application>
  <PresentationFormat>Экран (4:3)</PresentationFormat>
  <Paragraphs>211</Paragraphs>
  <Slides>66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Тема Office</vt:lpstr>
      <vt:lpstr>Medicinal plants containing glycosides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Medicinal plants containing glycosides</dc:title>
  <dc:creator>ADM</dc:creator>
  <cp:lastModifiedBy>ADM</cp:lastModifiedBy>
  <cp:revision>130</cp:revision>
  <dcterms:created xsi:type="dcterms:W3CDTF">2020-11-27T03:25:33Z</dcterms:created>
  <dcterms:modified xsi:type="dcterms:W3CDTF">2020-12-15T01:13:15Z</dcterms:modified>
</cp:coreProperties>
</file>